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0" r:id="rId2"/>
    <p:sldMasterId id="2147483649" r:id="rId3"/>
    <p:sldMasterId id="2147483651" r:id="rId4"/>
  </p:sldMasterIdLst>
  <p:handoutMasterIdLst>
    <p:handoutMasterId r:id="rId12"/>
  </p:handoutMasterIdLst>
  <p:sldIdLst>
    <p:sldId id="256" r:id="rId5"/>
    <p:sldId id="270" r:id="rId6"/>
    <p:sldId id="263" r:id="rId7"/>
    <p:sldId id="268" r:id="rId8"/>
    <p:sldId id="274" r:id="rId9"/>
    <p:sldId id="272" r:id="rId10"/>
    <p:sldId id="273" r:id="rId11"/>
  </p:sldIdLst>
  <p:sldSz cx="9144000" cy="6858000" type="screen4x3"/>
  <p:notesSz cx="6808788" cy="9940925"/>
  <p:defaultTextStyle>
    <a:defPPr>
      <a:defRPr lang="fr-FR"/>
    </a:defPPr>
    <a:lvl1pPr algn="ctr" rtl="0" fontAlgn="base">
      <a:lnSpc>
        <a:spcPct val="150000"/>
      </a:lnSpc>
      <a:spcBef>
        <a:spcPct val="0"/>
      </a:spcBef>
      <a:spcAft>
        <a:spcPct val="0"/>
      </a:spcAft>
      <a:defRPr sz="2500" b="1" kern="1200">
        <a:solidFill>
          <a:srgbClr val="969692"/>
        </a:solidFill>
        <a:latin typeface="Arial" charset="0"/>
        <a:ea typeface="+mn-ea"/>
        <a:cs typeface="Arial" charset="0"/>
      </a:defRPr>
    </a:lvl1pPr>
    <a:lvl2pPr marL="457200" algn="ctr" rtl="0" fontAlgn="base">
      <a:lnSpc>
        <a:spcPct val="150000"/>
      </a:lnSpc>
      <a:spcBef>
        <a:spcPct val="0"/>
      </a:spcBef>
      <a:spcAft>
        <a:spcPct val="0"/>
      </a:spcAft>
      <a:defRPr sz="2500" b="1" kern="1200">
        <a:solidFill>
          <a:srgbClr val="969692"/>
        </a:solidFill>
        <a:latin typeface="Arial" charset="0"/>
        <a:ea typeface="+mn-ea"/>
        <a:cs typeface="Arial" charset="0"/>
      </a:defRPr>
    </a:lvl2pPr>
    <a:lvl3pPr marL="914400" algn="ctr" rtl="0" fontAlgn="base">
      <a:lnSpc>
        <a:spcPct val="150000"/>
      </a:lnSpc>
      <a:spcBef>
        <a:spcPct val="0"/>
      </a:spcBef>
      <a:spcAft>
        <a:spcPct val="0"/>
      </a:spcAft>
      <a:defRPr sz="2500" b="1" kern="1200">
        <a:solidFill>
          <a:srgbClr val="969692"/>
        </a:solidFill>
        <a:latin typeface="Arial" charset="0"/>
        <a:ea typeface="+mn-ea"/>
        <a:cs typeface="Arial" charset="0"/>
      </a:defRPr>
    </a:lvl3pPr>
    <a:lvl4pPr marL="1371600" algn="ctr" rtl="0" fontAlgn="base">
      <a:lnSpc>
        <a:spcPct val="150000"/>
      </a:lnSpc>
      <a:spcBef>
        <a:spcPct val="0"/>
      </a:spcBef>
      <a:spcAft>
        <a:spcPct val="0"/>
      </a:spcAft>
      <a:defRPr sz="2500" b="1" kern="1200">
        <a:solidFill>
          <a:srgbClr val="969692"/>
        </a:solidFill>
        <a:latin typeface="Arial" charset="0"/>
        <a:ea typeface="+mn-ea"/>
        <a:cs typeface="Arial" charset="0"/>
      </a:defRPr>
    </a:lvl4pPr>
    <a:lvl5pPr marL="1828800" algn="ctr" rtl="0" fontAlgn="base">
      <a:lnSpc>
        <a:spcPct val="150000"/>
      </a:lnSpc>
      <a:spcBef>
        <a:spcPct val="0"/>
      </a:spcBef>
      <a:spcAft>
        <a:spcPct val="0"/>
      </a:spcAft>
      <a:defRPr sz="2500" b="1" kern="1200">
        <a:solidFill>
          <a:srgbClr val="969692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500" b="1" kern="1200">
        <a:solidFill>
          <a:srgbClr val="969692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500" b="1" kern="1200">
        <a:solidFill>
          <a:srgbClr val="969692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500" b="1" kern="1200">
        <a:solidFill>
          <a:srgbClr val="969692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500" b="1" kern="1200">
        <a:solidFill>
          <a:srgbClr val="969692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1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2A33"/>
    <a:srgbClr val="292929"/>
    <a:srgbClr val="5F5F5F"/>
    <a:srgbClr val="969692"/>
    <a:srgbClr val="EF8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81" autoAdjust="0"/>
    <p:restoredTop sz="94142" autoAdjust="0"/>
  </p:normalViewPr>
  <p:slideViewPr>
    <p:cSldViewPr>
      <p:cViewPr varScale="1">
        <p:scale>
          <a:sx n="79" d="100"/>
          <a:sy n="79" d="100"/>
        </p:scale>
        <p:origin x="1541" y="72"/>
      </p:cViewPr>
      <p:guideLst>
        <p:guide orient="horz" pos="2112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1962" y="-102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475" cy="4970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737" y="0"/>
            <a:ext cx="2950475" cy="4970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154"/>
            <a:ext cx="2950475" cy="4970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737" y="9442154"/>
            <a:ext cx="2950475" cy="4970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38D6315-9830-4E5F-84CB-8F844553FFD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43333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685800" y="3810000"/>
            <a:ext cx="7772400" cy="860425"/>
          </a:xfrm>
        </p:spPr>
        <p:txBody>
          <a:bodyPr/>
          <a:lstStyle>
            <a:lvl1pPr>
              <a:defRPr sz="2700" baseline="0"/>
            </a:lvl1pPr>
          </a:lstStyle>
          <a:p>
            <a:r>
              <a:rPr lang="fr-FR" dirty="0" smtClean="0"/>
              <a:t>Modifiez le titre de la slide d’introduction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8006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200">
                <a:solidFill>
                  <a:srgbClr val="5F5F5F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dirty="0" smtClean="0"/>
              <a:t>Modifiez le sous-titre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060749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2590800" y="4343400"/>
            <a:ext cx="6096000" cy="1143000"/>
          </a:xfrm>
        </p:spPr>
        <p:txBody>
          <a:bodyPr/>
          <a:lstStyle>
            <a:lvl1pPr>
              <a:defRPr>
                <a:solidFill>
                  <a:srgbClr val="292929"/>
                </a:solidFill>
              </a:defRPr>
            </a:lvl1pPr>
          </a:lstStyle>
          <a:p>
            <a:r>
              <a:rPr lang="fr-FR" dirty="0" smtClean="0"/>
              <a:t>Modifier le titre de la slide de transition</a:t>
            </a:r>
            <a:endParaRPr lang="fr-FR" dirty="0"/>
          </a:p>
        </p:txBody>
      </p:sp>
      <p:grpSp>
        <p:nvGrpSpPr>
          <p:cNvPr id="9" name="Groupe 8"/>
          <p:cNvGrpSpPr/>
          <p:nvPr userDrawn="1"/>
        </p:nvGrpSpPr>
        <p:grpSpPr>
          <a:xfrm>
            <a:off x="1676400" y="4324350"/>
            <a:ext cx="685800" cy="685800"/>
            <a:chOff x="0" y="4343400"/>
            <a:chExt cx="324000" cy="324000"/>
          </a:xfrm>
        </p:grpSpPr>
        <p:sp>
          <p:nvSpPr>
            <p:cNvPr id="5" name="Rectangle 4"/>
            <p:cNvSpPr/>
            <p:nvPr userDrawn="1"/>
          </p:nvSpPr>
          <p:spPr>
            <a:xfrm>
              <a:off x="87050" y="4505400"/>
              <a:ext cx="81000" cy="81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" name="Rectangle 5"/>
            <p:cNvSpPr/>
            <p:nvPr userDrawn="1"/>
          </p:nvSpPr>
          <p:spPr>
            <a:xfrm>
              <a:off x="162000" y="4505400"/>
              <a:ext cx="162000" cy="16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Rectangle 6"/>
            <p:cNvSpPr/>
            <p:nvPr userDrawn="1"/>
          </p:nvSpPr>
          <p:spPr>
            <a:xfrm>
              <a:off x="0" y="4343400"/>
              <a:ext cx="162000" cy="16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160850" y="4424400"/>
              <a:ext cx="81000" cy="81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27579619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BD2A33"/>
              </a:buClr>
              <a:buSzPct val="80000"/>
              <a:buFont typeface="Arial" panose="020B0604020202020204" pitchFamily="34" charset="0"/>
              <a:buChar char="■"/>
              <a:tabLst/>
              <a:defRPr sz="2000"/>
            </a:lvl1pPr>
            <a:lvl2pPr marL="742950" marR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F8400"/>
              </a:buClr>
              <a:buSzPct val="80000"/>
              <a:buFont typeface="Wingdings" panose="05000000000000000000" pitchFamily="2" charset="2"/>
              <a:buChar char="§"/>
              <a:tabLst/>
              <a:defRPr baseline="0"/>
            </a:lvl2pPr>
            <a:lvl3pPr marL="11430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BD2A33"/>
              </a:buClr>
              <a:buSzTx/>
              <a:buFont typeface="Arial" panose="020B0604020202020204" pitchFamily="34" charset="0"/>
              <a:buChar char="-"/>
              <a:tabLst/>
              <a:defRPr baseline="0"/>
            </a:lvl3pPr>
            <a:lvl4pPr marL="16002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F8400"/>
              </a:buClr>
              <a:buSzPct val="80000"/>
              <a:buFont typeface="Arial" panose="020B0604020202020204" pitchFamily="34" charset="0"/>
              <a:buChar char="»"/>
              <a:tabLst/>
              <a:defRPr baseline="0"/>
            </a:lvl4pPr>
            <a:lvl5pPr marL="20574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969692"/>
              </a:buClr>
              <a:buSzPct val="80000"/>
              <a:buFont typeface="Arial" panose="020B0604020202020204" pitchFamily="34" charset="0"/>
              <a:buChar char="-"/>
              <a:tabLst/>
              <a:defRPr baseline="0"/>
            </a:lvl5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BD2A33"/>
              </a:buClr>
              <a:buSzPct val="80000"/>
              <a:buFont typeface="Arial" panose="020B0604020202020204" pitchFamily="34" charset="0"/>
              <a:buChar char="■"/>
              <a:tabLst/>
              <a:defRPr/>
            </a:pPr>
            <a:r>
              <a:rPr kumimoji="0" lang="fr-FR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Modifiez les styles du texte du masque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F8400"/>
              </a:buClr>
              <a:buSzPct val="8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fr-FR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Deuxième niveau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BD2A33"/>
              </a:buClr>
              <a:buSzTx/>
              <a:buFont typeface="Arial" panose="020B0604020202020204" pitchFamily="34" charset="0"/>
              <a:buChar char="-"/>
              <a:tabLst/>
              <a:defRPr/>
            </a:pP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Troisième niveau</a:t>
            </a:r>
          </a:p>
          <a:p>
            <a:pPr marL="1600200" marR="0" lvl="3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F8400"/>
              </a:buClr>
              <a:buSzPct val="80000"/>
              <a:buFont typeface="Arial" panose="020B0604020202020204" pitchFamily="34" charset="0"/>
              <a:buChar char="»"/>
              <a:tabLst/>
              <a:defRPr/>
            </a:pP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Quatrième niveau</a:t>
            </a:r>
          </a:p>
          <a:p>
            <a:pPr marL="2057400" marR="0" lvl="4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969692"/>
              </a:buClr>
              <a:buSzPct val="80000"/>
              <a:buFont typeface="Arial" panose="020B0604020202020204" pitchFamily="34" charset="0"/>
              <a:buChar char="-"/>
              <a:tabLst/>
              <a:defRPr/>
            </a:pP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Cinquième niveau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44130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679972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nalogic.com/" TargetMode="External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3434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4099" name="Rectangle 7"/>
          <p:cNvSpPr>
            <a:spLocks noChangeArrowheads="1"/>
          </p:cNvSpPr>
          <p:nvPr/>
        </p:nvSpPr>
        <p:spPr bwMode="auto">
          <a:xfrm rot="10800000">
            <a:off x="0" y="0"/>
            <a:ext cx="9144000" cy="335756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D9D9D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wrap="none" anchor="ctr"/>
          <a:lstStyle/>
          <a:p>
            <a:pPr algn="l">
              <a:lnSpc>
                <a:spcPct val="100000"/>
              </a:lnSpc>
            </a:pPr>
            <a:endParaRPr lang="en-US" sz="1800" b="0">
              <a:solidFill>
                <a:schemeClr val="tx1"/>
              </a:solidFill>
            </a:endParaRPr>
          </a:p>
        </p:txBody>
      </p:sp>
      <p:sp>
        <p:nvSpPr>
          <p:cNvPr id="4100" name="Rectangle 8"/>
          <p:cNvSpPr>
            <a:spLocks noChangeArrowheads="1"/>
          </p:cNvSpPr>
          <p:nvPr/>
        </p:nvSpPr>
        <p:spPr bwMode="auto">
          <a:xfrm>
            <a:off x="0" y="0"/>
            <a:ext cx="9144000" cy="188913"/>
          </a:xfrm>
          <a:prstGeom prst="rect">
            <a:avLst/>
          </a:prstGeom>
          <a:solidFill>
            <a:srgbClr val="BD2A33"/>
          </a:solidFill>
          <a:ln w="9525">
            <a:solidFill>
              <a:srgbClr val="BD2A33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endParaRPr lang="en-US" sz="1800" b="0">
              <a:solidFill>
                <a:schemeClr val="tx1"/>
              </a:solidFill>
            </a:endParaRPr>
          </a:p>
        </p:txBody>
      </p:sp>
      <p:sp>
        <p:nvSpPr>
          <p:cNvPr id="4101" name="Rectangle 18"/>
          <p:cNvSpPr>
            <a:spLocks noChangeArrowheads="1"/>
          </p:cNvSpPr>
          <p:nvPr/>
        </p:nvSpPr>
        <p:spPr bwMode="auto">
          <a:xfrm>
            <a:off x="0" y="6788150"/>
            <a:ext cx="9144000" cy="69850"/>
          </a:xfrm>
          <a:prstGeom prst="rect">
            <a:avLst/>
          </a:prstGeom>
          <a:solidFill>
            <a:srgbClr val="BD2A33"/>
          </a:solidFill>
          <a:ln w="9525">
            <a:solidFill>
              <a:srgbClr val="BD2A33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endParaRPr lang="en-US" sz="1800" b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25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96969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96969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96969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96969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96969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96969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96969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96969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minalogic.com/sites/all/themes/simple/images/projet/backgroundContentTop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85" r="18715"/>
          <a:stretch/>
        </p:blipFill>
        <p:spPr bwMode="auto">
          <a:xfrm>
            <a:off x="0" y="2819400"/>
            <a:ext cx="9144000" cy="1504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 bwMode="auto">
          <a:xfrm>
            <a:off x="0" y="2819400"/>
            <a:ext cx="1676400" cy="150495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500" b="1" i="0" u="none" strike="noStrike" cap="none" normalizeH="0" baseline="0" smtClean="0">
              <a:ln>
                <a:noFill/>
              </a:ln>
              <a:solidFill>
                <a:srgbClr val="969692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31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4343400"/>
            <a:ext cx="7010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Modifier le titre de la slide de transition</a:t>
            </a:r>
          </a:p>
        </p:txBody>
      </p:sp>
      <p:pic>
        <p:nvPicPr>
          <p:cNvPr id="8" name="Picture 2" descr="P:\Communication\#Logo\Basse définition\Minalogic-rouge-signe+logo-web_200x198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412" y="3038475"/>
            <a:ext cx="1077576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96969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96969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96969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96969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96969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500" b="1">
          <a:solidFill>
            <a:srgbClr val="96969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500" b="1">
          <a:solidFill>
            <a:srgbClr val="96969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500" b="1">
          <a:solidFill>
            <a:srgbClr val="96969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500" b="1">
          <a:solidFill>
            <a:srgbClr val="96969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4"/>
          <p:cNvSpPr>
            <a:spLocks noChangeArrowheads="1"/>
          </p:cNvSpPr>
          <p:nvPr/>
        </p:nvSpPr>
        <p:spPr bwMode="auto">
          <a:xfrm>
            <a:off x="0" y="-171450"/>
            <a:ext cx="9144000" cy="1773238"/>
          </a:xfrm>
          <a:prstGeom prst="rect">
            <a:avLst/>
          </a:prstGeom>
          <a:gradFill rotWithShape="1">
            <a:gsLst>
              <a:gs pos="0">
                <a:srgbClr val="C0C0C0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endParaRPr lang="fr-FR" sz="1800" b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-171450"/>
            <a:ext cx="180976" cy="7029450"/>
          </a:xfrm>
          <a:prstGeom prst="rect">
            <a:avLst/>
          </a:prstGeom>
          <a:solidFill>
            <a:srgbClr val="BD2A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fr-FR" sz="1800" b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746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2054" name="Rectangle 18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71600"/>
            <a:ext cx="8229600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BD2A3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BD2A33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BD2A33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BD2A33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BD2A33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BD2A33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BD2A33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BD2A33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BD2A33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BD2A33"/>
        </a:buClr>
        <a:buSzPct val="75000"/>
        <a:buFont typeface="Arial" charset="0"/>
        <a:buChar char="►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EF8400"/>
        </a:buClr>
        <a:buSzPct val="140000"/>
        <a:buFont typeface="Arial" charset="0"/>
        <a:buChar char="▪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/>
          <p:cNvSpPr>
            <a:spLocks noChangeArrowheads="1"/>
          </p:cNvSpPr>
          <p:nvPr/>
        </p:nvSpPr>
        <p:spPr bwMode="auto">
          <a:xfrm rot="10800000">
            <a:off x="0" y="0"/>
            <a:ext cx="9144000" cy="335756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D9D9D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wrap="none" anchor="ctr"/>
          <a:lstStyle/>
          <a:p>
            <a:pPr algn="l">
              <a:lnSpc>
                <a:spcPct val="100000"/>
              </a:lnSpc>
            </a:pPr>
            <a:endParaRPr lang="en-US" sz="1800" b="0">
              <a:solidFill>
                <a:schemeClr val="tx1"/>
              </a:solidFill>
            </a:endParaRPr>
          </a:p>
        </p:txBody>
      </p:sp>
      <p:sp>
        <p:nvSpPr>
          <p:cNvPr id="3075" name="Rectangle 8"/>
          <p:cNvSpPr>
            <a:spLocks noChangeArrowheads="1"/>
          </p:cNvSpPr>
          <p:nvPr/>
        </p:nvSpPr>
        <p:spPr bwMode="auto">
          <a:xfrm>
            <a:off x="0" y="0"/>
            <a:ext cx="9144000" cy="188913"/>
          </a:xfrm>
          <a:prstGeom prst="rect">
            <a:avLst/>
          </a:prstGeom>
          <a:solidFill>
            <a:srgbClr val="BD2A33"/>
          </a:solidFill>
          <a:ln w="9525">
            <a:solidFill>
              <a:srgbClr val="BD2A33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endParaRPr lang="en-US" sz="1800" b="0">
              <a:solidFill>
                <a:schemeClr val="tx1"/>
              </a:solidFill>
            </a:endParaRPr>
          </a:p>
        </p:txBody>
      </p:sp>
      <p:sp>
        <p:nvSpPr>
          <p:cNvPr id="16" name="ZoneTexte 9"/>
          <p:cNvSpPr txBox="1">
            <a:spLocks noChangeArrowheads="1"/>
          </p:cNvSpPr>
          <p:nvPr/>
        </p:nvSpPr>
        <p:spPr bwMode="auto">
          <a:xfrm>
            <a:off x="1035050" y="5375275"/>
            <a:ext cx="7072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100000"/>
              </a:lnSpc>
              <a:defRPr/>
            </a:pPr>
            <a:r>
              <a:rPr lang="fr-FR" sz="2400" dirty="0" smtClean="0">
                <a:solidFill>
                  <a:srgbClr val="BD2A33"/>
                </a:solidFill>
                <a:hlinkClick r:id="rId3"/>
              </a:rPr>
              <a:t>www.minalogic.com</a:t>
            </a:r>
            <a:endParaRPr lang="fr-FR" sz="2400" dirty="0" smtClean="0">
              <a:solidFill>
                <a:srgbClr val="BD2A33"/>
              </a:solidFill>
            </a:endParaRPr>
          </a:p>
        </p:txBody>
      </p:sp>
      <p:sp>
        <p:nvSpPr>
          <p:cNvPr id="3077" name="Rectangle 18"/>
          <p:cNvSpPr>
            <a:spLocks noChangeArrowheads="1"/>
          </p:cNvSpPr>
          <p:nvPr/>
        </p:nvSpPr>
        <p:spPr bwMode="auto">
          <a:xfrm>
            <a:off x="0" y="6788150"/>
            <a:ext cx="9144000" cy="69850"/>
          </a:xfrm>
          <a:prstGeom prst="rect">
            <a:avLst/>
          </a:prstGeom>
          <a:solidFill>
            <a:srgbClr val="BD2A33"/>
          </a:solidFill>
          <a:ln w="9525">
            <a:solidFill>
              <a:srgbClr val="BD2A33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endParaRPr lang="en-US" sz="1800" b="0">
              <a:solidFill>
                <a:schemeClr val="tx1"/>
              </a:solidFill>
            </a:endParaRPr>
          </a:p>
        </p:txBody>
      </p:sp>
      <p:sp>
        <p:nvSpPr>
          <p:cNvPr id="1040" name="ZoneTexte 9"/>
          <p:cNvSpPr txBox="1">
            <a:spLocks noChangeArrowheads="1"/>
          </p:cNvSpPr>
          <p:nvPr/>
        </p:nvSpPr>
        <p:spPr bwMode="auto">
          <a:xfrm>
            <a:off x="1023938" y="4219575"/>
            <a:ext cx="7072312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fr-FR" sz="2800" smtClean="0">
                <a:solidFill>
                  <a:srgbClr val="969692"/>
                </a:solidFill>
              </a:rPr>
              <a:t>Merci pour votre attention </a:t>
            </a:r>
          </a:p>
        </p:txBody>
      </p:sp>
      <p:pic>
        <p:nvPicPr>
          <p:cNvPr id="8" name="Picture 2" descr="P:\Communication\#Logo\Basse définition\Minalogic-rouge-signe+logo-web_200x198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7021" y="1541228"/>
            <a:ext cx="1761370" cy="1743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nathalie.gibert@minalogic.com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685800" y="3068960"/>
            <a:ext cx="7772400" cy="2033513"/>
          </a:xfrm>
        </p:spPr>
        <p:txBody>
          <a:bodyPr/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sz="5000" dirty="0" smtClean="0">
                <a:solidFill>
                  <a:srgbClr val="C00000"/>
                </a:solidFill>
              </a:rPr>
              <a:t>La Journée </a:t>
            </a:r>
            <a:r>
              <a:rPr lang="fr-FR" sz="5000" dirty="0" smtClean="0">
                <a:solidFill>
                  <a:srgbClr val="C00000"/>
                </a:solidFill>
              </a:rPr>
              <a:t>Annuelle</a:t>
            </a:r>
            <a:r>
              <a:rPr lang="fr-FR" sz="5000" dirty="0">
                <a:solidFill>
                  <a:srgbClr val="C00000"/>
                </a:solidFill>
              </a:rPr>
              <a:t/>
            </a:r>
            <a:br>
              <a:rPr lang="fr-FR" sz="5000" dirty="0">
                <a:solidFill>
                  <a:srgbClr val="C00000"/>
                </a:solidFill>
              </a:rPr>
            </a:br>
            <a:r>
              <a:rPr lang="fr-FR" sz="5000" dirty="0" smtClean="0">
                <a:solidFill>
                  <a:srgbClr val="C00000"/>
                </a:solidFill>
              </a:rPr>
              <a:t>du </a:t>
            </a:r>
            <a:r>
              <a:rPr lang="fr-FR" sz="5000" dirty="0" smtClean="0">
                <a:solidFill>
                  <a:srgbClr val="C00000"/>
                </a:solidFill>
              </a:rPr>
              <a:t>pôle Minalogic</a:t>
            </a:r>
            <a:endParaRPr lang="fr-FR" sz="5000" dirty="0">
              <a:solidFill>
                <a:srgbClr val="C0000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680" y="5848418"/>
            <a:ext cx="9144000" cy="784830"/>
          </a:xfrm>
          <a:prstGeom prst="rect">
            <a:avLst/>
          </a:prstGeom>
          <a:solidFill>
            <a:schemeClr val="accent2"/>
          </a:solidFill>
        </p:spPr>
        <p:txBody>
          <a:bodyPr wrap="square" rtlCol="0" anchor="ctr">
            <a:spAutoFit/>
          </a:bodyPr>
          <a:lstStyle/>
          <a:p>
            <a:r>
              <a:rPr lang="fr-FR" sz="3000" dirty="0" smtClean="0">
                <a:solidFill>
                  <a:schemeClr val="bg1"/>
                </a:solidFill>
                <a:latin typeface="Segoe Print" panose="02000600000000000000" pitchFamily="2" charset="0"/>
              </a:rPr>
              <a:t>Devenez partenaire !</a:t>
            </a:r>
            <a:endParaRPr lang="fr-FR" sz="3000" dirty="0">
              <a:solidFill>
                <a:schemeClr val="bg1"/>
              </a:solidFill>
              <a:latin typeface="Segoe Print" panose="02000600000000000000" pitchFamily="2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 rot="18900000">
            <a:off x="-251397" y="5983755"/>
            <a:ext cx="514153" cy="51415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500" b="1" i="0" u="none" strike="noStrike" cap="none" normalizeH="0" baseline="0" smtClean="0">
              <a:ln>
                <a:noFill/>
              </a:ln>
              <a:solidFill>
                <a:srgbClr val="969692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 rot="18900000">
            <a:off x="8892603" y="5983757"/>
            <a:ext cx="514153" cy="51415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500" b="1" i="0" u="none" strike="noStrike" cap="none" normalizeH="0" baseline="0" smtClean="0">
              <a:ln>
                <a:noFill/>
              </a:ln>
              <a:solidFill>
                <a:srgbClr val="969692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886" y="188640"/>
            <a:ext cx="9169771" cy="24889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332656"/>
            <a:ext cx="8229600" cy="5244276"/>
          </a:xfrm>
        </p:spPr>
        <p:txBody>
          <a:bodyPr/>
          <a:lstStyle/>
          <a:p>
            <a:pPr marL="0" indent="0" algn="ctr" fontAlgn="ctr">
              <a:buNone/>
            </a:pPr>
            <a:r>
              <a:rPr lang="fr-FR" dirty="0"/>
              <a:t/>
            </a:r>
            <a:br>
              <a:rPr lang="fr-FR" dirty="0"/>
            </a:br>
            <a:endParaRPr lang="fr-FR" sz="2200" b="1" dirty="0" smtClean="0"/>
          </a:p>
          <a:p>
            <a:pPr fontAlgn="ctr"/>
            <a:r>
              <a:rPr lang="fr-FR" sz="2200" b="1" dirty="0" smtClean="0"/>
              <a:t>Le grand rendez-vous annuel de Minalogic</a:t>
            </a:r>
            <a:r>
              <a:rPr lang="fr-FR" sz="2200" dirty="0" smtClean="0"/>
              <a:t>, rassemblant les acteurs de l’écosystème du numérique autour des </a:t>
            </a:r>
            <a:r>
              <a:rPr lang="fr-FR" sz="2200" dirty="0" err="1" smtClean="0"/>
              <a:t>success</a:t>
            </a:r>
            <a:r>
              <a:rPr lang="fr-FR" sz="2200" dirty="0" smtClean="0"/>
              <a:t>-stories des adhérents et des retombées concrètes de l’action du pôle</a:t>
            </a:r>
            <a:r>
              <a:rPr lang="fr-FR" sz="2200" dirty="0" smtClean="0"/>
              <a:t>.</a:t>
            </a:r>
          </a:p>
          <a:p>
            <a:pPr marL="0" indent="0" fontAlgn="ctr">
              <a:buNone/>
            </a:pPr>
            <a:endParaRPr lang="fr-FR" sz="2200" dirty="0" smtClean="0"/>
          </a:p>
          <a:p>
            <a:pPr marL="0" indent="0" fontAlgn="ctr">
              <a:buNone/>
            </a:pPr>
            <a:endParaRPr lang="fr-FR" sz="2200" dirty="0" smtClean="0"/>
          </a:p>
          <a:p>
            <a:pPr fontAlgn="ctr"/>
            <a:r>
              <a:rPr lang="fr-FR" sz="2200" b="1" dirty="0"/>
              <a:t>Les </a:t>
            </a:r>
            <a:r>
              <a:rPr lang="fr-FR" sz="2200" b="1" dirty="0" smtClean="0"/>
              <a:t>objectifs : </a:t>
            </a:r>
            <a:endParaRPr lang="fr-FR" sz="2200" dirty="0"/>
          </a:p>
          <a:p>
            <a:pPr lvl="1"/>
            <a:r>
              <a:rPr lang="fr-FR" sz="2200" b="1" dirty="0" smtClean="0"/>
              <a:t>Valoriser </a:t>
            </a:r>
            <a:r>
              <a:rPr lang="fr-FR" sz="2200" dirty="0" smtClean="0"/>
              <a:t>les réussites et </a:t>
            </a:r>
            <a:r>
              <a:rPr lang="fr-FR" sz="2200" dirty="0" err="1" smtClean="0"/>
              <a:t>success</a:t>
            </a:r>
            <a:r>
              <a:rPr lang="fr-FR" sz="2200" dirty="0" smtClean="0"/>
              <a:t>-stories de </a:t>
            </a:r>
            <a:r>
              <a:rPr lang="fr-FR" sz="2200" dirty="0" err="1" smtClean="0"/>
              <a:t>Minalogic</a:t>
            </a:r>
            <a:endParaRPr lang="fr-FR" sz="2200" dirty="0"/>
          </a:p>
          <a:p>
            <a:pPr lvl="1"/>
            <a:r>
              <a:rPr lang="fr-FR" sz="2200" b="1" dirty="0" smtClean="0"/>
              <a:t>Mettre </a:t>
            </a:r>
            <a:r>
              <a:rPr lang="fr-FR" sz="2200" b="1" dirty="0"/>
              <a:t>en visibilité </a:t>
            </a:r>
            <a:r>
              <a:rPr lang="fr-FR" sz="2200" dirty="0"/>
              <a:t>la richesse de </a:t>
            </a:r>
            <a:r>
              <a:rPr lang="fr-FR" sz="2200" dirty="0" smtClean="0"/>
              <a:t>l’écosystème</a:t>
            </a:r>
            <a:endParaRPr lang="fr-FR" sz="2200" b="1" dirty="0" smtClean="0"/>
          </a:p>
          <a:p>
            <a:pPr lvl="1"/>
            <a:r>
              <a:rPr lang="fr-FR" sz="2200" dirty="0" smtClean="0"/>
              <a:t>Proposer </a:t>
            </a:r>
            <a:r>
              <a:rPr lang="fr-FR" sz="2200" dirty="0"/>
              <a:t>un événement de </a:t>
            </a:r>
            <a:r>
              <a:rPr lang="fr-FR" sz="2200" b="1" dirty="0"/>
              <a:t>networking</a:t>
            </a:r>
            <a:r>
              <a:rPr lang="fr-FR" sz="2200" dirty="0"/>
              <a:t> dans la </a:t>
            </a:r>
            <a:r>
              <a:rPr lang="fr-FR" sz="2200" b="1" dirty="0" smtClean="0"/>
              <a:t>convivialité</a:t>
            </a:r>
          </a:p>
          <a:p>
            <a:pPr marL="457200" lvl="1" indent="0">
              <a:buNone/>
            </a:pPr>
            <a:endParaRPr lang="fr-FR" b="1" dirty="0" smtClean="0"/>
          </a:p>
          <a:p>
            <a:pPr marL="0" indent="0" algn="ctr" fontAlgn="ctr">
              <a:buNone/>
            </a:pPr>
            <a:r>
              <a:rPr lang="fr-FR" sz="2700" b="1" dirty="0" smtClean="0"/>
              <a:t>Un </a:t>
            </a:r>
            <a:r>
              <a:rPr lang="fr-FR" sz="2700" b="1" dirty="0"/>
              <a:t>rendez-vous à ne rater sous aucun prétexte </a:t>
            </a:r>
            <a:r>
              <a:rPr lang="fr-FR" sz="2700" b="1" dirty="0" smtClean="0"/>
              <a:t>!</a:t>
            </a:r>
            <a:endParaRPr lang="fr-FR" sz="2700" dirty="0" smtClean="0"/>
          </a:p>
          <a:p>
            <a:pPr marL="0" indent="0" fontAlgn="ctr">
              <a:buNone/>
            </a:pPr>
            <a:endParaRPr lang="fr-FR" sz="1500" dirty="0" smtClean="0"/>
          </a:p>
        </p:txBody>
      </p:sp>
    </p:spTree>
    <p:extLst>
      <p:ext uri="{BB962C8B-B14F-4D97-AF65-F5344CB8AC3E}">
        <p14:creationId xmlns:p14="http://schemas.microsoft.com/office/powerpoint/2010/main" val="4097310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La Journée </a:t>
            </a:r>
            <a:r>
              <a:rPr lang="fr-FR" dirty="0"/>
              <a:t>annuelle de Minalogic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1000" y="1371600"/>
            <a:ext cx="8367464" cy="5105400"/>
          </a:xfrm>
        </p:spPr>
        <p:txBody>
          <a:bodyPr/>
          <a:lstStyle/>
          <a:p>
            <a:r>
              <a:rPr lang="fr-FR" sz="2200" b="1" dirty="0" smtClean="0"/>
              <a:t>Les atouts de l’événement :</a:t>
            </a:r>
          </a:p>
          <a:p>
            <a:pPr lvl="1"/>
            <a:r>
              <a:rPr lang="fr-FR" dirty="0" smtClean="0"/>
              <a:t>L’événement de Minalogic qui rassemble le plus </a:t>
            </a:r>
            <a:r>
              <a:rPr lang="fr-FR" b="1" dirty="0" smtClean="0"/>
              <a:t>grand nombre de participants</a:t>
            </a:r>
            <a:r>
              <a:rPr lang="fr-FR" dirty="0" smtClean="0"/>
              <a:t>, issus de l’écosystème régional du numérique.</a:t>
            </a:r>
          </a:p>
          <a:p>
            <a:pPr lvl="1"/>
            <a:r>
              <a:rPr lang="fr-FR" dirty="0" smtClean="0"/>
              <a:t>Une illustration concrète des actions du pôle grâce au showroom des produits issus des projets de R&amp;D de nos adhérents.</a:t>
            </a:r>
          </a:p>
          <a:p>
            <a:pPr lvl="1"/>
            <a:r>
              <a:rPr lang="fr-FR" dirty="0" smtClean="0"/>
              <a:t>Une occasion unique de networking dans un </a:t>
            </a:r>
            <a:r>
              <a:rPr lang="fr-FR" b="1" dirty="0" smtClean="0"/>
              <a:t>format convivial.</a:t>
            </a:r>
          </a:p>
          <a:p>
            <a:pPr marL="457200" lvl="1" indent="0">
              <a:buNone/>
            </a:pPr>
            <a:endParaRPr lang="fr-FR" dirty="0"/>
          </a:p>
          <a:p>
            <a:pPr marL="342900" lvl="1" indent="-342900">
              <a:buClr>
                <a:srgbClr val="BD2A33"/>
              </a:buClr>
              <a:buFont typeface="Arial" panose="020B0604020202020204" pitchFamily="34" charset="0"/>
              <a:buChar char="■"/>
            </a:pPr>
            <a:r>
              <a:rPr lang="fr-FR" sz="2200" b="1" dirty="0" smtClean="0"/>
              <a:t>Les </a:t>
            </a:r>
            <a:r>
              <a:rPr lang="fr-FR" sz="2200" b="1" dirty="0"/>
              <a:t>participants </a:t>
            </a:r>
            <a:r>
              <a:rPr lang="fr-FR" dirty="0" smtClean="0"/>
              <a:t>(250 </a:t>
            </a:r>
            <a:r>
              <a:rPr lang="fr-FR" dirty="0"/>
              <a:t>à </a:t>
            </a:r>
            <a:r>
              <a:rPr lang="fr-FR" dirty="0" smtClean="0"/>
              <a:t>300 </a:t>
            </a:r>
            <a:r>
              <a:rPr lang="fr-FR" dirty="0"/>
              <a:t>personnes attendues)</a:t>
            </a:r>
            <a:r>
              <a:rPr lang="fr-FR" sz="2200" b="1" dirty="0"/>
              <a:t> :</a:t>
            </a:r>
            <a:endParaRPr lang="fr-FR" sz="2000" b="1" dirty="0"/>
          </a:p>
          <a:p>
            <a:pPr lvl="1"/>
            <a:r>
              <a:rPr lang="fr-FR" dirty="0"/>
              <a:t>Adhérents &amp; prospects de Minalogic : </a:t>
            </a:r>
            <a:endParaRPr lang="fr-FR" dirty="0" smtClean="0"/>
          </a:p>
          <a:p>
            <a:pPr lvl="2"/>
            <a:r>
              <a:rPr lang="fr-FR" dirty="0" smtClean="0"/>
              <a:t>industriels </a:t>
            </a:r>
            <a:r>
              <a:rPr lang="fr-FR" dirty="0"/>
              <a:t>(PME &amp; grands comptes), </a:t>
            </a:r>
            <a:r>
              <a:rPr lang="fr-FR" dirty="0" smtClean="0"/>
              <a:t>académiques</a:t>
            </a:r>
          </a:p>
          <a:p>
            <a:pPr lvl="2"/>
            <a:r>
              <a:rPr lang="fr-FR" dirty="0" smtClean="0"/>
              <a:t>dirigeants, responsables R&amp;D, marketing, commercial, business développement…</a:t>
            </a:r>
            <a:endParaRPr lang="fr-FR" dirty="0"/>
          </a:p>
          <a:p>
            <a:pPr lvl="1"/>
            <a:r>
              <a:rPr lang="fr-FR" dirty="0" smtClean="0"/>
              <a:t>Partenaires : pôles et clusters, organismes de soutien aux entreprises...</a:t>
            </a:r>
            <a:endParaRPr lang="fr-FR" dirty="0"/>
          </a:p>
          <a:p>
            <a:pPr lvl="1"/>
            <a:r>
              <a:rPr lang="fr-FR" dirty="0" smtClean="0"/>
              <a:t>Représentants de l’</a:t>
            </a:r>
            <a:r>
              <a:rPr lang="fr-FR" dirty="0" err="1" smtClean="0"/>
              <a:t>Etat</a:t>
            </a:r>
            <a:r>
              <a:rPr lang="fr-FR" dirty="0" smtClean="0"/>
              <a:t> et des </a:t>
            </a:r>
            <a:r>
              <a:rPr lang="fr-FR" dirty="0"/>
              <a:t>collectivités territoriales</a:t>
            </a:r>
          </a:p>
          <a:p>
            <a:pPr lvl="1"/>
            <a:r>
              <a:rPr lang="fr-FR" dirty="0" smtClean="0"/>
              <a:t>Journalistes…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21397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850" y="1082725"/>
            <a:ext cx="8229600" cy="1143000"/>
          </a:xfrm>
        </p:spPr>
        <p:txBody>
          <a:bodyPr/>
          <a:lstStyle/>
          <a:p>
            <a:pPr algn="ctr"/>
            <a:r>
              <a:rPr lang="fr-FR" dirty="0" smtClean="0"/>
              <a:t>Pourquoi devenir partenaire de la journée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1000" y="2379712"/>
            <a:ext cx="8229600" cy="4217640"/>
          </a:xfrm>
        </p:spPr>
        <p:txBody>
          <a:bodyPr/>
          <a:lstStyle/>
          <a:p>
            <a:pPr algn="just"/>
            <a:r>
              <a:rPr lang="fr-FR" dirty="0"/>
              <a:t>Pour </a:t>
            </a:r>
            <a:r>
              <a:rPr lang="fr-FR" b="1" dirty="0"/>
              <a:t>communiquer et développer votre notoriété</a:t>
            </a:r>
            <a:r>
              <a:rPr lang="fr-FR" dirty="0"/>
              <a:t> auprès </a:t>
            </a:r>
            <a:r>
              <a:rPr lang="fr-FR" dirty="0" smtClean="0"/>
              <a:t>des acteurs du numérique en Auvergne-Rhône-Alpes.</a:t>
            </a:r>
          </a:p>
          <a:p>
            <a:pPr algn="just"/>
            <a:endParaRPr lang="fr-FR" dirty="0"/>
          </a:p>
          <a:p>
            <a:pPr algn="just"/>
            <a:r>
              <a:rPr lang="fr-FR" dirty="0"/>
              <a:t>Pour afficher votre investissement </a:t>
            </a:r>
            <a:r>
              <a:rPr lang="fr-FR" dirty="0" smtClean="0"/>
              <a:t>et</a:t>
            </a:r>
            <a:r>
              <a:rPr lang="fr-FR" b="1" dirty="0" smtClean="0"/>
              <a:t> </a:t>
            </a:r>
            <a:r>
              <a:rPr lang="fr-FR" dirty="0"/>
              <a:t>votre </a:t>
            </a:r>
            <a:r>
              <a:rPr lang="fr-FR" b="1" dirty="0"/>
              <a:t>implication dans le développement de la filière numérique</a:t>
            </a:r>
            <a:r>
              <a:rPr lang="fr-FR" b="1" dirty="0" smtClean="0"/>
              <a:t>.</a:t>
            </a:r>
          </a:p>
          <a:p>
            <a:pPr algn="just"/>
            <a:endParaRPr lang="fr-FR" dirty="0"/>
          </a:p>
          <a:p>
            <a:pPr algn="just"/>
            <a:r>
              <a:rPr lang="fr-FR" dirty="0"/>
              <a:t>Et plus largement, </a:t>
            </a:r>
            <a:r>
              <a:rPr lang="fr-FR" dirty="0" smtClean="0"/>
              <a:t>pour jouer </a:t>
            </a:r>
            <a:r>
              <a:rPr lang="fr-FR" dirty="0"/>
              <a:t>un rôle dans le </a:t>
            </a:r>
            <a:r>
              <a:rPr lang="fr-FR" b="1" dirty="0"/>
              <a:t>développement économique régional</a:t>
            </a:r>
            <a:r>
              <a:rPr lang="fr-FR" dirty="0"/>
              <a:t>, en soutenant l’innovation, la croissance et la création d’entreprises et d’emplois</a:t>
            </a:r>
            <a:r>
              <a:rPr lang="fr-FR" dirty="0" smtClean="0"/>
              <a:t>.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5680" y="-179780"/>
            <a:ext cx="9144000" cy="784830"/>
          </a:xfrm>
          <a:prstGeom prst="rect">
            <a:avLst/>
          </a:prstGeom>
          <a:solidFill>
            <a:schemeClr val="accent2"/>
          </a:solidFill>
        </p:spPr>
        <p:txBody>
          <a:bodyPr wrap="square" rtlCol="0" anchor="ctr">
            <a:spAutoFit/>
          </a:bodyPr>
          <a:lstStyle/>
          <a:p>
            <a:r>
              <a:rPr lang="fr-FR" sz="3000" dirty="0" smtClean="0">
                <a:solidFill>
                  <a:schemeClr val="bg1"/>
                </a:solidFill>
                <a:latin typeface="Segoe Print" panose="02000600000000000000" pitchFamily="2" charset="0"/>
              </a:rPr>
              <a:t>Devenez partenaire !</a:t>
            </a:r>
            <a:endParaRPr lang="fr-FR" sz="3000" dirty="0">
              <a:solidFill>
                <a:schemeClr val="bg1"/>
              </a:solidFill>
              <a:latin typeface="Segoe Print" panose="02000600000000000000" pitchFamily="2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 rot="18900000">
            <a:off x="-251397" y="-44443"/>
            <a:ext cx="514153" cy="51415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500" b="1" i="0" u="none" strike="noStrike" cap="none" normalizeH="0" baseline="0" smtClean="0">
              <a:ln>
                <a:noFill/>
              </a:ln>
              <a:solidFill>
                <a:srgbClr val="969692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 rot="18900000">
            <a:off x="8892603" y="-44441"/>
            <a:ext cx="514153" cy="51415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500" b="1" i="0" u="none" strike="noStrike" cap="none" normalizeH="0" baseline="0" smtClean="0">
              <a:ln>
                <a:noFill/>
              </a:ln>
              <a:solidFill>
                <a:srgbClr val="969692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0329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79512" y="74613"/>
            <a:ext cx="8964488" cy="1143000"/>
          </a:xfrm>
        </p:spPr>
        <p:txBody>
          <a:bodyPr/>
          <a:lstStyle/>
          <a:p>
            <a:pPr algn="ctr"/>
            <a:r>
              <a:rPr lang="fr-FR" dirty="0" smtClean="0"/>
              <a:t>Les offres de sponsoring</a:t>
            </a:r>
            <a:endParaRPr lang="fr-FR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0347145"/>
              </p:ext>
            </p:extLst>
          </p:nvPr>
        </p:nvGraphicFramePr>
        <p:xfrm>
          <a:off x="381000" y="1792478"/>
          <a:ext cx="8382001" cy="42393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67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49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49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49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703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</a:rPr>
                        <a:t>SILVER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</a:rPr>
                        <a:t>GOLD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</a:rPr>
                        <a:t>PLATINUM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03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</a:rPr>
                        <a:t>Montant</a:t>
                      </a:r>
                      <a:endParaRPr lang="fr-FR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 smtClean="0">
                          <a:effectLst/>
                        </a:rPr>
                        <a:t>1 000 € HT</a:t>
                      </a:r>
                      <a:endParaRPr lang="fr-F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 smtClean="0">
                          <a:effectLst/>
                        </a:rPr>
                        <a:t>2</a:t>
                      </a:r>
                      <a:r>
                        <a:rPr lang="fr-FR" sz="1600" b="1" dirty="0">
                          <a:effectLst/>
                        </a:rPr>
                        <a:t> 000 </a:t>
                      </a:r>
                      <a:r>
                        <a:rPr lang="fr-FR" sz="1600" b="1" dirty="0" smtClean="0">
                          <a:effectLst/>
                        </a:rPr>
                        <a:t>€ HT</a:t>
                      </a:r>
                      <a:endParaRPr lang="fr-F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 smtClean="0">
                          <a:effectLst/>
                        </a:rPr>
                        <a:t>5 </a:t>
                      </a:r>
                      <a:r>
                        <a:rPr lang="fr-FR" sz="1600" b="1" dirty="0">
                          <a:effectLst/>
                        </a:rPr>
                        <a:t>000 </a:t>
                      </a:r>
                      <a:r>
                        <a:rPr lang="fr-FR" sz="1600" b="1" dirty="0" smtClean="0">
                          <a:effectLst/>
                        </a:rPr>
                        <a:t>€ HT</a:t>
                      </a:r>
                      <a:endParaRPr lang="fr-F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703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400" dirty="0">
                          <a:effectLst/>
                        </a:rPr>
                        <a:t>Votre logo sur l’ensemble de nos supports de communication </a:t>
                      </a:r>
                      <a:r>
                        <a:rPr lang="fr-FR" sz="1400" dirty="0" smtClean="0">
                          <a:effectLst/>
                        </a:rPr>
                        <a:t> de l’évènement (pochette </a:t>
                      </a:r>
                      <a:r>
                        <a:rPr lang="fr-FR" sz="1400" dirty="0">
                          <a:effectLst/>
                        </a:rPr>
                        <a:t>et programme remis aux </a:t>
                      </a:r>
                      <a:r>
                        <a:rPr lang="fr-FR" sz="1400" dirty="0" smtClean="0">
                          <a:effectLst/>
                        </a:rPr>
                        <a:t>300 participants</a:t>
                      </a:r>
                      <a:r>
                        <a:rPr lang="fr-FR" sz="1400" dirty="0">
                          <a:effectLst/>
                        </a:rPr>
                        <a:t>)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b="1" dirty="0">
                          <a:effectLst/>
                        </a:rPr>
                        <a:t>X</a:t>
                      </a:r>
                      <a:endParaRPr lang="fr-F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b="1" dirty="0">
                          <a:effectLst/>
                        </a:rPr>
                        <a:t>X</a:t>
                      </a:r>
                      <a:endParaRPr lang="fr-F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b="1" dirty="0">
                          <a:effectLst/>
                        </a:rPr>
                        <a:t>X</a:t>
                      </a:r>
                      <a:endParaRPr lang="fr-F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703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400" dirty="0">
                          <a:effectLst/>
                        </a:rPr>
                        <a:t>Votre plaquette commerciale remise aux </a:t>
                      </a:r>
                      <a:r>
                        <a:rPr lang="fr-FR" sz="1400" dirty="0" smtClean="0">
                          <a:effectLst/>
                        </a:rPr>
                        <a:t>300 participants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b="1" dirty="0" smtClean="0">
                          <a:effectLst/>
                        </a:rPr>
                        <a:t>X</a:t>
                      </a:r>
                      <a:endParaRPr lang="fr-F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b="1" dirty="0">
                          <a:effectLst/>
                        </a:rPr>
                        <a:t>X</a:t>
                      </a:r>
                      <a:endParaRPr lang="fr-F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b="1" dirty="0">
                          <a:effectLst/>
                        </a:rPr>
                        <a:t>X</a:t>
                      </a:r>
                      <a:endParaRPr lang="fr-F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703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400" dirty="0">
                          <a:effectLst/>
                        </a:rPr>
                        <a:t>Affichage publicitaire dans la salle de conférence (kakémono)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b="1" dirty="0">
                          <a:effectLst/>
                        </a:rPr>
                        <a:t> </a:t>
                      </a:r>
                      <a:endParaRPr lang="fr-F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b="1" dirty="0" smtClean="0">
                          <a:effectLst/>
                        </a:rPr>
                        <a:t>X</a:t>
                      </a:r>
                      <a:endParaRPr lang="fr-F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b="1" dirty="0">
                          <a:effectLst/>
                        </a:rPr>
                        <a:t>X</a:t>
                      </a:r>
                      <a:endParaRPr lang="fr-F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703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Stand de présentation dans le hall d’exposition</a:t>
                      </a:r>
                      <a:endParaRPr lang="fr-FR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fr-F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6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fr-FR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703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Rencontres ciblées</a:t>
                      </a:r>
                      <a:r>
                        <a:rPr lang="fr-FR" sz="14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en fonction de vos besoins</a:t>
                      </a:r>
                      <a:endParaRPr lang="fr-FR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effectLst/>
                        </a:rPr>
                        <a:t>X</a:t>
                      </a:r>
                      <a:endParaRPr lang="fr-FR" sz="16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703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Visite guidée</a:t>
                      </a:r>
                      <a:r>
                        <a:rPr lang="fr-FR" sz="14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du showroom produits</a:t>
                      </a:r>
                      <a:endParaRPr lang="fr-FR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effectLst/>
                        </a:rPr>
                        <a:t>X</a:t>
                      </a:r>
                      <a:endParaRPr lang="fr-FR" sz="16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703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Démonstration produit</a:t>
                      </a:r>
                      <a:endParaRPr lang="fr-FR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effectLst/>
                        </a:rPr>
                        <a:t>1 500 €</a:t>
                      </a:r>
                      <a:endParaRPr lang="fr-F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 smtClean="0">
                          <a:effectLst/>
                        </a:rPr>
                        <a:t>1 000 €</a:t>
                      </a:r>
                      <a:endParaRPr lang="fr-FR" sz="14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 smtClean="0">
                          <a:effectLst/>
                        </a:rPr>
                        <a:t>0 €</a:t>
                      </a:r>
                      <a:endParaRPr lang="fr-FR" sz="14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703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Nombre</a:t>
                      </a:r>
                      <a:r>
                        <a:rPr lang="fr-FR" sz="14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max</a:t>
                      </a:r>
                      <a:endParaRPr lang="fr-FR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fr-F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3 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26434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850" y="74613"/>
            <a:ext cx="8640638" cy="1143000"/>
          </a:xfrm>
        </p:spPr>
        <p:txBody>
          <a:bodyPr/>
          <a:lstStyle/>
          <a:p>
            <a:pPr algn="ctr"/>
            <a:r>
              <a:rPr lang="fr-FR" dirty="0" smtClean="0"/>
              <a:t>Minalogic, l’organisateur de la journée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0998" y="961260"/>
            <a:ext cx="8367465" cy="5564084"/>
          </a:xfrm>
        </p:spPr>
        <p:txBody>
          <a:bodyPr/>
          <a:lstStyle/>
          <a:p>
            <a:pPr marL="0" indent="0" algn="ctr">
              <a:buNone/>
            </a:pPr>
            <a:r>
              <a:rPr lang="fr-FR" sz="2200" b="1" dirty="0" smtClean="0"/>
              <a:t>Le pôle de compétitivité </a:t>
            </a:r>
            <a:br>
              <a:rPr lang="fr-FR" sz="2200" b="1" dirty="0" smtClean="0"/>
            </a:br>
            <a:r>
              <a:rPr lang="fr-FR" sz="2200" b="1" dirty="0" smtClean="0"/>
              <a:t>des </a:t>
            </a:r>
            <a:r>
              <a:rPr lang="fr-FR" sz="2200" b="1" dirty="0" smtClean="0">
                <a:solidFill>
                  <a:schemeClr val="accent2"/>
                </a:solidFill>
              </a:rPr>
              <a:t>technologies du numérique</a:t>
            </a:r>
            <a:br>
              <a:rPr lang="fr-FR" sz="2200" b="1" dirty="0" smtClean="0">
                <a:solidFill>
                  <a:schemeClr val="accent2"/>
                </a:solidFill>
              </a:rPr>
            </a:br>
            <a:r>
              <a:rPr lang="fr-FR" sz="2200" b="1" dirty="0" smtClean="0"/>
              <a:t>en Auvergne-Rhône-Alpes</a:t>
            </a:r>
          </a:p>
          <a:p>
            <a:pPr marL="0" indent="0" algn="ctr">
              <a:buNone/>
            </a:pPr>
            <a:endParaRPr lang="fr-FR" b="1" dirty="0" smtClean="0"/>
          </a:p>
          <a:p>
            <a:r>
              <a:rPr lang="fr-FR" dirty="0" smtClean="0"/>
              <a:t>Domaines d’activité stratégiques </a:t>
            </a:r>
            <a:r>
              <a:rPr lang="fr-FR" dirty="0" smtClean="0"/>
              <a:t>:</a:t>
            </a: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smtClean="0"/>
              <a:t>Marchés applicatifs :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Les </a:t>
            </a:r>
            <a:r>
              <a:rPr lang="fr-FR" dirty="0" smtClean="0"/>
              <a:t>chiffres-clés :</a:t>
            </a:r>
          </a:p>
          <a:p>
            <a:pPr lvl="1"/>
            <a:r>
              <a:rPr lang="fr-FR" b="1" dirty="0" smtClean="0"/>
              <a:t>400 adhérents</a:t>
            </a:r>
            <a:r>
              <a:rPr lang="fr-FR" dirty="0" smtClean="0"/>
              <a:t>, dont </a:t>
            </a:r>
            <a:r>
              <a:rPr lang="fr-FR" dirty="0" smtClean="0"/>
              <a:t>350 </a:t>
            </a:r>
            <a:r>
              <a:rPr lang="fr-FR" dirty="0" smtClean="0"/>
              <a:t>entreprises</a:t>
            </a:r>
          </a:p>
          <a:p>
            <a:pPr lvl="1"/>
            <a:r>
              <a:rPr lang="fr-FR" b="1" dirty="0" smtClean="0"/>
              <a:t>586 </a:t>
            </a:r>
            <a:r>
              <a:rPr lang="fr-FR" b="1" dirty="0" smtClean="0"/>
              <a:t>projets </a:t>
            </a:r>
            <a:r>
              <a:rPr lang="fr-FR" dirty="0" smtClean="0"/>
              <a:t>de R&amp;D labellisés et financés, pour un budget de </a:t>
            </a:r>
            <a:r>
              <a:rPr lang="fr-FR" b="1" dirty="0" smtClean="0"/>
              <a:t>2,2 </a:t>
            </a:r>
            <a:r>
              <a:rPr lang="fr-FR" b="1" dirty="0" smtClean="0"/>
              <a:t>Mds €</a:t>
            </a:r>
          </a:p>
          <a:p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5381800"/>
              </p:ext>
            </p:extLst>
          </p:nvPr>
        </p:nvGraphicFramePr>
        <p:xfrm>
          <a:off x="393908" y="4685896"/>
          <a:ext cx="8496943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38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38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38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38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38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38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1384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500" dirty="0" smtClean="0">
                          <a:solidFill>
                            <a:sysClr val="windowText" lastClr="000000"/>
                          </a:solidFill>
                        </a:rPr>
                        <a:t>TIC</a:t>
                      </a:r>
                      <a:endParaRPr lang="fr-FR" sz="15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 smtClean="0">
                          <a:solidFill>
                            <a:sysClr val="windowText" lastClr="000000"/>
                          </a:solidFill>
                        </a:rPr>
                        <a:t>Santé</a:t>
                      </a:r>
                      <a:endParaRPr lang="fr-FR" sz="15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b="1" dirty="0" smtClean="0">
                          <a:solidFill>
                            <a:sysClr val="windowText" lastClr="000000"/>
                          </a:solidFill>
                        </a:rPr>
                        <a:t>Energie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500" b="1" dirty="0" smtClean="0">
                          <a:solidFill>
                            <a:sysClr val="windowText" lastClr="000000"/>
                          </a:solidFill>
                        </a:rPr>
                        <a:t>Bâtiment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 smtClean="0">
                          <a:solidFill>
                            <a:sysClr val="windowText" lastClr="000000"/>
                          </a:solidFill>
                        </a:rPr>
                        <a:t>Usine </a:t>
                      </a:r>
                      <a:br>
                        <a:rPr lang="fr-FR" sz="1500" dirty="0" smtClean="0">
                          <a:solidFill>
                            <a:sysClr val="windowText" lastClr="000000"/>
                          </a:solidFill>
                        </a:rPr>
                      </a:br>
                      <a:r>
                        <a:rPr lang="fr-FR" sz="1500" dirty="0" smtClean="0">
                          <a:solidFill>
                            <a:sysClr val="windowText" lastClr="000000"/>
                          </a:solidFill>
                        </a:rPr>
                        <a:t>du Futur</a:t>
                      </a:r>
                      <a:endParaRPr lang="fr-FR" sz="15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500" dirty="0" smtClean="0">
                          <a:solidFill>
                            <a:sysClr val="windowText" lastClr="000000"/>
                          </a:solidFill>
                        </a:rPr>
                        <a:t>Défense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500" dirty="0" smtClean="0">
                          <a:solidFill>
                            <a:sysClr val="windowText" lastClr="000000"/>
                          </a:solidFill>
                        </a:rPr>
                        <a:t>Sécurité</a:t>
                      </a:r>
                      <a:endParaRPr lang="fr-FR" sz="15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500" dirty="0" smtClean="0">
                          <a:solidFill>
                            <a:sysClr val="windowText" lastClr="000000"/>
                          </a:solidFill>
                        </a:rPr>
                        <a:t>Mobilité</a:t>
                      </a:r>
                      <a:endParaRPr lang="fr-FR" sz="15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 smtClean="0">
                          <a:solidFill>
                            <a:sysClr val="windowText" lastClr="000000"/>
                          </a:solidFill>
                        </a:rPr>
                        <a:t>Sport</a:t>
                      </a:r>
                      <a:br>
                        <a:rPr lang="fr-FR" sz="1500" dirty="0" smtClean="0">
                          <a:solidFill>
                            <a:sysClr val="windowText" lastClr="000000"/>
                          </a:solidFill>
                        </a:rPr>
                      </a:br>
                      <a:r>
                        <a:rPr lang="fr-FR" sz="1500" baseline="0" dirty="0" smtClean="0">
                          <a:solidFill>
                            <a:sysClr val="windowText" lastClr="000000"/>
                          </a:solidFill>
                        </a:rPr>
                        <a:t>Montagne</a:t>
                      </a:r>
                      <a:endParaRPr lang="fr-FR" sz="15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1495310" y="3000758"/>
            <a:ext cx="2448272" cy="395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fr-FR" sz="1500" dirty="0" smtClean="0">
                <a:solidFill>
                  <a:sysClr val="windowText" lastClr="000000"/>
                </a:solidFill>
                <a:latin typeface="Arial"/>
                <a:cs typeface="+mn-cs"/>
              </a:rPr>
              <a:t>Micro/nano/électronique</a:t>
            </a:r>
            <a:endParaRPr lang="fr-FR" dirty="0"/>
          </a:p>
        </p:txBody>
      </p:sp>
      <p:sp>
        <p:nvSpPr>
          <p:cNvPr id="10" name="Rectangle 9"/>
          <p:cNvSpPr/>
          <p:nvPr/>
        </p:nvSpPr>
        <p:spPr>
          <a:xfrm>
            <a:off x="5144846" y="3000758"/>
            <a:ext cx="1296144" cy="438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fr-FR" sz="1500" dirty="0" smtClean="0">
                <a:solidFill>
                  <a:sysClr val="windowText" lastClr="000000"/>
                </a:solidFill>
                <a:latin typeface="Arial"/>
                <a:cs typeface="+mn-cs"/>
              </a:rPr>
              <a:t>Photonique</a:t>
            </a:r>
            <a:endParaRPr lang="fr-FR" dirty="0"/>
          </a:p>
        </p:txBody>
      </p:sp>
      <p:sp>
        <p:nvSpPr>
          <p:cNvPr id="12" name="Rectangle 11"/>
          <p:cNvSpPr/>
          <p:nvPr/>
        </p:nvSpPr>
        <p:spPr>
          <a:xfrm>
            <a:off x="7564140" y="3013212"/>
            <a:ext cx="1008112" cy="438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fr-FR" sz="1500" dirty="0" smtClean="0">
                <a:solidFill>
                  <a:sysClr val="windowText" lastClr="000000"/>
                </a:solidFill>
                <a:latin typeface="Arial"/>
                <a:cs typeface="+mn-cs"/>
              </a:rPr>
              <a:t>Logiciel</a:t>
            </a:r>
            <a:endParaRPr lang="fr-FR" dirty="0"/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497" y="2782469"/>
            <a:ext cx="614103" cy="614103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6689" y="2792198"/>
            <a:ext cx="615238" cy="615238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0479" y="2781257"/>
            <a:ext cx="615315" cy="615315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497" y="3834700"/>
            <a:ext cx="7691943" cy="808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1217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Vous êtes intéressé ?</a:t>
            </a:r>
            <a:endParaRPr lang="fr-FR" dirty="0"/>
          </a:p>
        </p:txBody>
      </p:sp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Votre contact :</a:t>
            </a:r>
          </a:p>
          <a:p>
            <a:r>
              <a:rPr lang="fr-FR" dirty="0" smtClean="0"/>
              <a:t>Nathalie Gibert, chargée de communication</a:t>
            </a:r>
          </a:p>
          <a:p>
            <a:r>
              <a:rPr lang="fr-FR" dirty="0" smtClean="0"/>
              <a:t>Tél. : 04 28 07 01 75 - 07 76 01 52 08</a:t>
            </a:r>
          </a:p>
          <a:p>
            <a:r>
              <a:rPr lang="fr-FR" dirty="0" smtClean="0">
                <a:hlinkClick r:id="rId2"/>
              </a:rPr>
              <a:t>nathalie.gibert@minalogic.com</a:t>
            </a:r>
            <a:endParaRPr lang="fr-FR" dirty="0" smtClean="0"/>
          </a:p>
        </p:txBody>
      </p:sp>
      <p:pic>
        <p:nvPicPr>
          <p:cNvPr id="6" name="Picture 2" descr="P:\Communication\#Logo\Basse définition\Minalogic-rouge-signe+logo-web_200x198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1315" y="1253196"/>
            <a:ext cx="1761370" cy="1743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1358716"/>
      </p:ext>
    </p:extLst>
  </p:cSld>
  <p:clrMapOvr>
    <a:masterClrMapping/>
  </p:clrMapOvr>
</p:sld>
</file>

<file path=ppt/theme/theme1.xml><?xml version="1.0" encoding="utf-8"?>
<a:theme xmlns:a="http://schemas.openxmlformats.org/drawingml/2006/main" name="Modèle de slides">
  <a:themeElements>
    <a:clrScheme name="Minalogic">
      <a:dk1>
        <a:sysClr val="windowText" lastClr="000000"/>
      </a:dk1>
      <a:lt1>
        <a:srgbClr val="FFFFFF"/>
      </a:lt1>
      <a:dk2>
        <a:srgbClr val="969692"/>
      </a:dk2>
      <a:lt2>
        <a:srgbClr val="FFFFFF"/>
      </a:lt2>
      <a:accent1>
        <a:srgbClr val="BD2A33"/>
      </a:accent1>
      <a:accent2>
        <a:srgbClr val="EF8400"/>
      </a:accent2>
      <a:accent3>
        <a:srgbClr val="969692"/>
      </a:accent3>
      <a:accent4>
        <a:srgbClr val="A4C400"/>
      </a:accent4>
      <a:accent5>
        <a:srgbClr val="0091B5"/>
      </a:accent5>
      <a:accent6>
        <a:srgbClr val="81407B"/>
      </a:accent6>
      <a:hlink>
        <a:srgbClr val="BD2A33"/>
      </a:hlink>
      <a:folHlink>
        <a:srgbClr val="BD2A33"/>
      </a:folHlink>
    </a:clrScheme>
    <a:fontScheme name="Conception personnalisé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5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500" b="1" i="0" u="none" strike="noStrike" cap="none" normalizeH="0" baseline="0" smtClean="0">
            <a:ln>
              <a:noFill/>
            </a:ln>
            <a:solidFill>
              <a:srgbClr val="969692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5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500" b="1" i="0" u="none" strike="noStrike" cap="none" normalizeH="0" baseline="0" smtClean="0">
            <a:ln>
              <a:noFill/>
            </a:ln>
            <a:solidFill>
              <a:srgbClr val="969692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ransition">
  <a:themeElements>
    <a:clrScheme name="Minalogic">
      <a:dk1>
        <a:sysClr val="windowText" lastClr="000000"/>
      </a:dk1>
      <a:lt1>
        <a:srgbClr val="FFFFFF"/>
      </a:lt1>
      <a:dk2>
        <a:srgbClr val="969692"/>
      </a:dk2>
      <a:lt2>
        <a:srgbClr val="FFFFFF"/>
      </a:lt2>
      <a:accent1>
        <a:srgbClr val="BD2A33"/>
      </a:accent1>
      <a:accent2>
        <a:srgbClr val="EF8400"/>
      </a:accent2>
      <a:accent3>
        <a:srgbClr val="969692"/>
      </a:accent3>
      <a:accent4>
        <a:srgbClr val="A4C400"/>
      </a:accent4>
      <a:accent5>
        <a:srgbClr val="0091B5"/>
      </a:accent5>
      <a:accent6>
        <a:srgbClr val="81407B"/>
      </a:accent6>
      <a:hlink>
        <a:srgbClr val="BD2A33"/>
      </a:hlink>
      <a:folHlink>
        <a:srgbClr val="BD2A33"/>
      </a:folHlink>
    </a:clrScheme>
    <a:fontScheme name="Transi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5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500" b="1" i="0" u="none" strike="noStrike" cap="none" normalizeH="0" baseline="0" smtClean="0">
            <a:ln>
              <a:noFill/>
            </a:ln>
            <a:solidFill>
              <a:srgbClr val="969692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5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500" b="1" i="0" u="none" strike="noStrike" cap="none" normalizeH="0" baseline="0" smtClean="0">
            <a:ln>
              <a:noFill/>
            </a:ln>
            <a:solidFill>
              <a:srgbClr val="969692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Transi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nsi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nsi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nsi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nsi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nsi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nsi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nsi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nsi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nsi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nsi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nsi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nsition 13">
        <a:dk1>
          <a:srgbClr val="000000"/>
        </a:dk1>
        <a:lt1>
          <a:srgbClr val="FFFFFF"/>
        </a:lt1>
        <a:dk2>
          <a:srgbClr val="BD2A33"/>
        </a:dk2>
        <a:lt2>
          <a:srgbClr val="808080"/>
        </a:lt2>
        <a:accent1>
          <a:srgbClr val="BD2A33"/>
        </a:accent1>
        <a:accent2>
          <a:srgbClr val="EF8400"/>
        </a:accent2>
        <a:accent3>
          <a:srgbClr val="FFFFFF"/>
        </a:accent3>
        <a:accent4>
          <a:srgbClr val="000000"/>
        </a:accent4>
        <a:accent5>
          <a:srgbClr val="DBACAD"/>
        </a:accent5>
        <a:accent6>
          <a:srgbClr val="D97700"/>
        </a:accent6>
        <a:hlink>
          <a:srgbClr val="A4C400"/>
        </a:hlink>
        <a:folHlink>
          <a:srgbClr val="9696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Contenu">
  <a:themeElements>
    <a:clrScheme name="Minalogic">
      <a:dk1>
        <a:sysClr val="windowText" lastClr="000000"/>
      </a:dk1>
      <a:lt1>
        <a:srgbClr val="FFFFFF"/>
      </a:lt1>
      <a:dk2>
        <a:srgbClr val="969692"/>
      </a:dk2>
      <a:lt2>
        <a:srgbClr val="FFFFFF"/>
      </a:lt2>
      <a:accent1>
        <a:srgbClr val="BD2A33"/>
      </a:accent1>
      <a:accent2>
        <a:srgbClr val="EF8400"/>
      </a:accent2>
      <a:accent3>
        <a:srgbClr val="969692"/>
      </a:accent3>
      <a:accent4>
        <a:srgbClr val="A4C400"/>
      </a:accent4>
      <a:accent5>
        <a:srgbClr val="0091B5"/>
      </a:accent5>
      <a:accent6>
        <a:srgbClr val="81407B"/>
      </a:accent6>
      <a:hlink>
        <a:srgbClr val="BD2A33"/>
      </a:hlink>
      <a:folHlink>
        <a:srgbClr val="BD2A33"/>
      </a:folHlink>
    </a:clrScheme>
    <a:fontScheme name="Contenu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5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500" b="1" i="0" u="none" strike="noStrike" cap="none" normalizeH="0" baseline="0" smtClean="0">
            <a:ln>
              <a:noFill/>
            </a:ln>
            <a:solidFill>
              <a:srgbClr val="969692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5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500" b="1" i="0" u="none" strike="noStrike" cap="none" normalizeH="0" baseline="0" smtClean="0">
            <a:ln>
              <a:noFill/>
            </a:ln>
            <a:solidFill>
              <a:srgbClr val="969692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Contenu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nu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nu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nu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nu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nu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nu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nu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nu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nu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nu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nu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nu 13">
        <a:dk1>
          <a:srgbClr val="000000"/>
        </a:dk1>
        <a:lt1>
          <a:srgbClr val="FFFFFF"/>
        </a:lt1>
        <a:dk2>
          <a:srgbClr val="BD2A33"/>
        </a:dk2>
        <a:lt2>
          <a:srgbClr val="808080"/>
        </a:lt2>
        <a:accent1>
          <a:srgbClr val="BD2A33"/>
        </a:accent1>
        <a:accent2>
          <a:srgbClr val="EF8400"/>
        </a:accent2>
        <a:accent3>
          <a:srgbClr val="FFFFFF"/>
        </a:accent3>
        <a:accent4>
          <a:srgbClr val="000000"/>
        </a:accent4>
        <a:accent5>
          <a:srgbClr val="DBACAD"/>
        </a:accent5>
        <a:accent6>
          <a:srgbClr val="D97700"/>
        </a:accent6>
        <a:hlink>
          <a:srgbClr val="A4C400"/>
        </a:hlink>
        <a:folHlink>
          <a:srgbClr val="9696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Conclusion">
  <a:themeElements>
    <a:clrScheme name="Minalogic">
      <a:dk1>
        <a:sysClr val="windowText" lastClr="000000"/>
      </a:dk1>
      <a:lt1>
        <a:srgbClr val="FFFFFF"/>
      </a:lt1>
      <a:dk2>
        <a:srgbClr val="969692"/>
      </a:dk2>
      <a:lt2>
        <a:srgbClr val="FFFFFF"/>
      </a:lt2>
      <a:accent1>
        <a:srgbClr val="BD2A33"/>
      </a:accent1>
      <a:accent2>
        <a:srgbClr val="EF8400"/>
      </a:accent2>
      <a:accent3>
        <a:srgbClr val="969692"/>
      </a:accent3>
      <a:accent4>
        <a:srgbClr val="A4C400"/>
      </a:accent4>
      <a:accent5>
        <a:srgbClr val="0091B5"/>
      </a:accent5>
      <a:accent6>
        <a:srgbClr val="81407B"/>
      </a:accent6>
      <a:hlink>
        <a:srgbClr val="BD2A33"/>
      </a:hlink>
      <a:folHlink>
        <a:srgbClr val="BD2A33"/>
      </a:folHlink>
    </a:clrScheme>
    <a:fontScheme name="Conclu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5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500" b="1" i="0" u="none" strike="noStrike" cap="none" normalizeH="0" baseline="0" smtClean="0">
            <a:ln>
              <a:noFill/>
            </a:ln>
            <a:solidFill>
              <a:srgbClr val="969692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5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500" b="1" i="0" u="none" strike="noStrike" cap="none" normalizeH="0" baseline="0" smtClean="0">
            <a:ln>
              <a:noFill/>
            </a:ln>
            <a:solidFill>
              <a:srgbClr val="969692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Conclus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lus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lus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lus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lus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lus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lus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lus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lus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lus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lus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lus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lusion 13">
        <a:dk1>
          <a:srgbClr val="000000"/>
        </a:dk1>
        <a:lt1>
          <a:srgbClr val="FFFFFF"/>
        </a:lt1>
        <a:dk2>
          <a:srgbClr val="BD2A33"/>
        </a:dk2>
        <a:lt2>
          <a:srgbClr val="808080"/>
        </a:lt2>
        <a:accent1>
          <a:srgbClr val="BD2A33"/>
        </a:accent1>
        <a:accent2>
          <a:srgbClr val="EF8400"/>
        </a:accent2>
        <a:accent3>
          <a:srgbClr val="FFFFFF"/>
        </a:accent3>
        <a:accent4>
          <a:srgbClr val="000000"/>
        </a:accent4>
        <a:accent5>
          <a:srgbClr val="DBACAD"/>
        </a:accent5>
        <a:accent6>
          <a:srgbClr val="D97700"/>
        </a:accent6>
        <a:hlink>
          <a:srgbClr val="A4C400"/>
        </a:hlink>
        <a:folHlink>
          <a:srgbClr val="9696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Modèle de slides</Template>
  <TotalTime>1151</TotalTime>
  <Words>333</Words>
  <Application>Microsoft Office PowerPoint</Application>
  <PresentationFormat>Affichage à l'écran (4:3)</PresentationFormat>
  <Paragraphs>98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4</vt:i4>
      </vt:variant>
      <vt:variant>
        <vt:lpstr>Titres des diapositives</vt:lpstr>
      </vt:variant>
      <vt:variant>
        <vt:i4>7</vt:i4>
      </vt:variant>
    </vt:vector>
  </HeadingPairs>
  <TitlesOfParts>
    <vt:vector size="16" baseType="lpstr">
      <vt:lpstr>Arial</vt:lpstr>
      <vt:lpstr>Calibri</vt:lpstr>
      <vt:lpstr>Segoe Print</vt:lpstr>
      <vt:lpstr>Times New Roman</vt:lpstr>
      <vt:lpstr>Wingdings</vt:lpstr>
      <vt:lpstr>Modèle de slides</vt:lpstr>
      <vt:lpstr>Transition</vt:lpstr>
      <vt:lpstr>Contenu</vt:lpstr>
      <vt:lpstr>Conclusion</vt:lpstr>
      <vt:lpstr> La Journée Annuelle du pôle Minalogic</vt:lpstr>
      <vt:lpstr>Présentation PowerPoint</vt:lpstr>
      <vt:lpstr>La Journée annuelle de Minalogic</vt:lpstr>
      <vt:lpstr>Pourquoi devenir partenaire de la journée ?</vt:lpstr>
      <vt:lpstr>Les offres de sponsoring</vt:lpstr>
      <vt:lpstr>Minalogic, l’organisateur de la journée</vt:lpstr>
      <vt:lpstr>Vous êtes intéressé ?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- Journee Thématique - Les technologies du numérique  pour la médecine personnalisée</dc:title>
  <dc:creator>Ingrid Mattioni</dc:creator>
  <cp:lastModifiedBy>Nathalie Gibert</cp:lastModifiedBy>
  <cp:revision>45</cp:revision>
  <cp:lastPrinted>2017-10-11T16:07:09Z</cp:lastPrinted>
  <dcterms:created xsi:type="dcterms:W3CDTF">2016-09-07T14:07:39Z</dcterms:created>
  <dcterms:modified xsi:type="dcterms:W3CDTF">2018-05-29T16:41:26Z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