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83" r:id="rId2"/>
    <p:sldId id="281" r:id="rId3"/>
  </p:sldIdLst>
  <p:sldSz cx="9144000" cy="6858000" type="screen4x3"/>
  <p:notesSz cx="6797675" cy="98742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0452"/>
    <a:srgbClr val="FFCCCC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448" cy="493634"/>
          </a:xfrm>
          <a:prstGeom prst="rect">
            <a:avLst/>
          </a:prstGeom>
        </p:spPr>
        <p:txBody>
          <a:bodyPr vert="horz" lIns="91029" tIns="45514" rIns="91029" bIns="45514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643" y="0"/>
            <a:ext cx="2945448" cy="493634"/>
          </a:xfrm>
          <a:prstGeom prst="rect">
            <a:avLst/>
          </a:prstGeom>
        </p:spPr>
        <p:txBody>
          <a:bodyPr vert="horz" lIns="91029" tIns="45514" rIns="91029" bIns="45514" rtlCol="0"/>
          <a:lstStyle>
            <a:lvl1pPr algn="r">
              <a:defRPr sz="1200"/>
            </a:lvl1pPr>
          </a:lstStyle>
          <a:p>
            <a:fld id="{DD394CD2-A767-47BA-B169-A9E2674F52A2}" type="datetimeFigureOut">
              <a:rPr lang="ko-KR" altLang="en-US" smtClean="0"/>
              <a:t>2016-02-29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29" tIns="45514" rIns="91029" bIns="45514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085" y="4690308"/>
            <a:ext cx="5437506" cy="4442703"/>
          </a:xfrm>
          <a:prstGeom prst="rect">
            <a:avLst/>
          </a:prstGeom>
        </p:spPr>
        <p:txBody>
          <a:bodyPr vert="horz" lIns="91029" tIns="45514" rIns="91029" bIns="45514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9040"/>
            <a:ext cx="2945448" cy="493633"/>
          </a:xfrm>
          <a:prstGeom prst="rect">
            <a:avLst/>
          </a:prstGeom>
        </p:spPr>
        <p:txBody>
          <a:bodyPr vert="horz" lIns="91029" tIns="45514" rIns="91029" bIns="45514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643" y="9379040"/>
            <a:ext cx="2945448" cy="493633"/>
          </a:xfrm>
          <a:prstGeom prst="rect">
            <a:avLst/>
          </a:prstGeom>
        </p:spPr>
        <p:txBody>
          <a:bodyPr vert="horz" lIns="91029" tIns="45514" rIns="91029" bIns="45514" rtlCol="0" anchor="b"/>
          <a:lstStyle>
            <a:lvl1pPr algn="r">
              <a:defRPr sz="1200"/>
            </a:lvl1pPr>
          </a:lstStyle>
          <a:p>
            <a:fld id="{98EAA46B-145C-4B7B-8EC0-4C416406EB6E}" type="slidenum">
              <a:rPr lang="ko-KR" altLang="en-US" smtClean="0"/>
              <a:t>‹N°›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5990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30275" y="741363"/>
            <a:ext cx="4937125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de-DE" smtClean="0"/>
          </a:p>
        </p:txBody>
      </p:sp>
      <p:sp>
        <p:nvSpPr>
          <p:cNvPr id="4100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7C4208C4-F940-49F3-9BFB-E346A179DB01}" type="slidenum">
              <a:rPr lang="en-US" altLang="de-DE"/>
              <a:pPr/>
              <a:t>2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920624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46CFC-3D70-4FFC-9B8A-BEABC8673C26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CEFD-1E67-4809-960B-8577CF65367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61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46CFC-3D70-4FFC-9B8A-BEABC8673C26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CEFD-1E67-4809-960B-8577CF65367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394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46CFC-3D70-4FFC-9B8A-BEABC8673C26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CEFD-1E67-4809-960B-8577CF65367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383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46CFC-3D70-4FFC-9B8A-BEABC8673C26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CEFD-1E67-4809-960B-8577CF65367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79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46CFC-3D70-4FFC-9B8A-BEABC8673C26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CEFD-1E67-4809-960B-8577CF65367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5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46CFC-3D70-4FFC-9B8A-BEABC8673C26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CEFD-1E67-4809-960B-8577CF65367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461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46CFC-3D70-4FFC-9B8A-BEABC8673C26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CEFD-1E67-4809-960B-8577CF65367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206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46CFC-3D70-4FFC-9B8A-BEABC8673C26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CEFD-1E67-4809-960B-8577CF65367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943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46CFC-3D70-4FFC-9B8A-BEABC8673C26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CEFD-1E67-4809-960B-8577CF65367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346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46CFC-3D70-4FFC-9B8A-BEABC8673C26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CEFD-1E67-4809-960B-8577CF65367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213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46CFC-3D70-4FFC-9B8A-BEABC8673C26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CEFD-1E67-4809-960B-8577CF65367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67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46CFC-3D70-4FFC-9B8A-BEABC8673C26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DCEFD-1E67-4809-960B-8577CF65367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197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oifair2016@lgtce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0"/>
            <a:ext cx="9144000" cy="5208967"/>
          </a:xfrm>
          <a:prstGeom prst="rect">
            <a:avLst/>
          </a:prstGeom>
          <a:solidFill>
            <a:schemeClr val="bg1">
              <a:lumMod val="8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Gerade Verbindung 13"/>
          <p:cNvCxnSpPr/>
          <p:nvPr/>
        </p:nvCxnSpPr>
        <p:spPr>
          <a:xfrm>
            <a:off x="0" y="1988840"/>
            <a:ext cx="6156000" cy="0"/>
          </a:xfrm>
          <a:prstGeom prst="line">
            <a:avLst/>
          </a:prstGeom>
          <a:ln w="25400">
            <a:solidFill>
              <a:srgbClr val="C30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/>
        </p:nvSpPr>
        <p:spPr>
          <a:xfrm>
            <a:off x="251520" y="1412776"/>
            <a:ext cx="6285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LGTCE Open Innovation Fair 2016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sunsoon.yang\Desktop\OI Fair 2016\LG Presentation\NEW_LG_logo_Technology Center Europe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949280"/>
            <a:ext cx="2556000" cy="904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 rotWithShape="1"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8333" t="73935"/>
          <a:stretch/>
        </p:blipFill>
        <p:spPr bwMode="auto">
          <a:xfrm>
            <a:off x="5754909" y="5417841"/>
            <a:ext cx="3388643" cy="1467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uppieren 5"/>
          <p:cNvGrpSpPr/>
          <p:nvPr/>
        </p:nvGrpSpPr>
        <p:grpSpPr>
          <a:xfrm>
            <a:off x="1329760" y="2708920"/>
            <a:ext cx="6480584" cy="1728193"/>
            <a:chOff x="1475792" y="2852935"/>
            <a:chExt cx="6480584" cy="1728193"/>
          </a:xfrm>
        </p:grpSpPr>
        <p:sp>
          <p:nvSpPr>
            <p:cNvPr id="10" name="Rechteck 9"/>
            <p:cNvSpPr/>
            <p:nvPr/>
          </p:nvSpPr>
          <p:spPr>
            <a:xfrm>
              <a:off x="1475792" y="2852936"/>
              <a:ext cx="1224000" cy="288000"/>
            </a:xfrm>
            <a:prstGeom prst="rect">
              <a:avLst/>
            </a:prstGeom>
            <a:solidFill>
              <a:srgbClr val="C3045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000" rIns="90000" rtlCol="0" anchor="ctr"/>
            <a:lstStyle/>
            <a:p>
              <a:r>
                <a:rPr lang="en-US" sz="105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Submission date:</a:t>
              </a:r>
            </a:p>
          </p:txBody>
        </p:sp>
        <p:sp>
          <p:nvSpPr>
            <p:cNvPr id="11" name="Rechteck 10"/>
            <p:cNvSpPr/>
            <p:nvPr/>
          </p:nvSpPr>
          <p:spPr>
            <a:xfrm>
              <a:off x="2771800" y="2852935"/>
              <a:ext cx="5184576" cy="288000"/>
            </a:xfrm>
            <a:prstGeom prst="rect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tlCol="0" anchor="ctr"/>
            <a:lstStyle/>
            <a:p>
              <a:r>
                <a:rPr lang="en-US" sz="105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2016-02-29</a:t>
              </a:r>
            </a:p>
          </p:txBody>
        </p:sp>
        <p:sp>
          <p:nvSpPr>
            <p:cNvPr id="12" name="Rechteck 11"/>
            <p:cNvSpPr/>
            <p:nvPr/>
          </p:nvSpPr>
          <p:spPr>
            <a:xfrm>
              <a:off x="1475792" y="3212976"/>
              <a:ext cx="1224000" cy="288000"/>
            </a:xfrm>
            <a:prstGeom prst="rect">
              <a:avLst/>
            </a:prstGeom>
            <a:solidFill>
              <a:srgbClr val="C3045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000" rIns="90000" rtlCol="0" anchor="ctr"/>
            <a:lstStyle/>
            <a:p>
              <a:r>
                <a:rPr lang="en-US" sz="105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Email address</a:t>
              </a:r>
              <a:r>
                <a:rPr lang="en-US" sz="105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endParaRPr lang="en-US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Rechteck 12"/>
            <p:cNvSpPr/>
            <p:nvPr/>
          </p:nvSpPr>
          <p:spPr>
            <a:xfrm>
              <a:off x="2771800" y="3212975"/>
              <a:ext cx="5184576" cy="288000"/>
            </a:xfrm>
            <a:prstGeom prst="rect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tlCol="0" anchor="ctr"/>
            <a:lstStyle/>
            <a:p>
              <a:r>
                <a:rPr lang="en-US" sz="1050" dirty="0">
                  <a:latin typeface="Arial" panose="020B0604020202020204" pitchFamily="34" charset="0"/>
                  <a:cs typeface="Arial" panose="020B0604020202020204" pitchFamily="34" charset="0"/>
                  <a:hlinkClick r:id="rId4"/>
                </a:rPr>
                <a:t>oifair2016@lgtce.com</a:t>
              </a:r>
              <a:r>
                <a:rPr 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17" name="Rechteck 16"/>
            <p:cNvSpPr/>
            <p:nvPr/>
          </p:nvSpPr>
          <p:spPr>
            <a:xfrm>
              <a:off x="1475792" y="3573015"/>
              <a:ext cx="1224000" cy="360000"/>
            </a:xfrm>
            <a:prstGeom prst="rect">
              <a:avLst/>
            </a:prstGeom>
            <a:solidFill>
              <a:srgbClr val="C3045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000" rIns="90000" rtlCol="0" anchor="ctr"/>
            <a:lstStyle/>
            <a:p>
              <a:r>
                <a:rPr lang="en-US" sz="105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Application content</a:t>
              </a:r>
            </a:p>
          </p:txBody>
        </p:sp>
        <p:sp>
          <p:nvSpPr>
            <p:cNvPr id="18" name="Rechteck 17"/>
            <p:cNvSpPr/>
            <p:nvPr/>
          </p:nvSpPr>
          <p:spPr>
            <a:xfrm>
              <a:off x="2771800" y="3573014"/>
              <a:ext cx="5184576" cy="360000"/>
            </a:xfrm>
            <a:prstGeom prst="rect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tlCol="0" anchor="ctr"/>
            <a:lstStyle/>
            <a:p>
              <a:r>
                <a:rPr lang="en-US" sz="105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Please do not include any confidential information in the application </a:t>
              </a:r>
              <a:r>
                <a:rPr lang="en-US" sz="105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sheet.</a:t>
              </a:r>
              <a:endPara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echteck 18"/>
            <p:cNvSpPr/>
            <p:nvPr/>
          </p:nvSpPr>
          <p:spPr>
            <a:xfrm>
              <a:off x="1475792" y="4005064"/>
              <a:ext cx="1224000" cy="576064"/>
            </a:xfrm>
            <a:prstGeom prst="rect">
              <a:avLst/>
            </a:prstGeom>
            <a:solidFill>
              <a:srgbClr val="C3045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000" rIns="90000" rtlCol="0" anchor="ctr"/>
            <a:lstStyle/>
            <a:p>
              <a:r>
                <a:rPr lang="en-US" sz="105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further information</a:t>
              </a:r>
            </a:p>
          </p:txBody>
        </p:sp>
        <p:sp>
          <p:nvSpPr>
            <p:cNvPr id="20" name="Rechteck 19"/>
            <p:cNvSpPr/>
            <p:nvPr/>
          </p:nvSpPr>
          <p:spPr>
            <a:xfrm>
              <a:off x="2771800" y="4005063"/>
              <a:ext cx="2556000" cy="576000"/>
            </a:xfrm>
            <a:prstGeom prst="rect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tlCol="0" anchor="ctr"/>
            <a:lstStyle/>
            <a:p>
              <a:r>
                <a:rPr lang="en-US" sz="105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Dr. Jens </a:t>
              </a:r>
              <a:r>
                <a:rPr lang="en-US" sz="105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Dörner</a:t>
              </a:r>
              <a:endPara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105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Senior Research Engineer</a:t>
              </a:r>
            </a:p>
            <a:p>
              <a:r>
                <a:rPr lang="en-US" sz="105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Tel: 02102-99689-15</a:t>
              </a:r>
            </a:p>
          </p:txBody>
        </p:sp>
        <p:sp>
          <p:nvSpPr>
            <p:cNvPr id="23" name="Rechteck 22"/>
            <p:cNvSpPr/>
            <p:nvPr/>
          </p:nvSpPr>
          <p:spPr>
            <a:xfrm>
              <a:off x="5399152" y="4005064"/>
              <a:ext cx="2556000" cy="576000"/>
            </a:xfrm>
            <a:prstGeom prst="rect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tlCol="0" anchor="ctr"/>
            <a:lstStyle/>
            <a:p>
              <a:r>
                <a:rPr lang="en-US" sz="105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Sun-Soon Yang</a:t>
              </a:r>
            </a:p>
            <a:p>
              <a:r>
                <a:rPr lang="en-US" sz="105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Manager</a:t>
              </a:r>
            </a:p>
            <a:p>
              <a:pPr>
                <a:defRPr/>
              </a:pPr>
              <a:r>
                <a:rPr lang="en-US" sz="105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Tel: </a:t>
              </a:r>
              <a:r>
                <a:rPr lang="en-US" sz="105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02102-99689-20</a:t>
              </a:r>
              <a:endPara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1530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769364372"/>
              </p:ext>
            </p:extLst>
          </p:nvPr>
        </p:nvGraphicFramePr>
        <p:xfrm>
          <a:off x="184638" y="639629"/>
          <a:ext cx="8754208" cy="6182558"/>
        </p:xfrm>
        <a:graphic>
          <a:graphicData uri="http://schemas.openxmlformats.org/drawingml/2006/table">
            <a:tbl>
              <a:tblPr/>
              <a:tblGrid>
                <a:gridCol w="192790"/>
                <a:gridCol w="870681"/>
                <a:gridCol w="1528740"/>
                <a:gridCol w="997004"/>
                <a:gridCol w="564924"/>
                <a:gridCol w="199402"/>
                <a:gridCol w="830881"/>
                <a:gridCol w="132153"/>
                <a:gridCol w="664672"/>
                <a:gridCol w="333114"/>
                <a:gridCol w="717989"/>
                <a:gridCol w="211772"/>
                <a:gridCol w="532512"/>
                <a:gridCol w="977574"/>
              </a:tblGrid>
              <a:tr h="219370">
                <a:tc gridSpan="1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Technology</a:t>
                      </a:r>
                      <a:r>
                        <a:rPr lang="en-US" sz="1400" b="1" i="0" u="none" strike="noStrike" baseline="0" noProof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Title  </a:t>
                      </a:r>
                      <a:r>
                        <a:rPr lang="en-US" sz="1400" b="0" i="0" u="none" strike="noStrike" baseline="0" noProof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n-US" sz="1100" b="0" i="1" u="none" strike="noStrike" baseline="0" noProof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your technology in one sentence/ few words!</a:t>
                      </a:r>
                      <a:endParaRPr lang="en-US" sz="1200" b="0" i="1" u="none" strike="noStrike" noProof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045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94" marR="5994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 gridSpan="2">
                  <a:txBody>
                    <a:bodyPr/>
                    <a:lstStyle/>
                    <a:p>
                      <a:pPr algn="ctr"/>
                      <a:r>
                        <a:rPr lang="en-US" sz="9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Company Logo</a:t>
                      </a:r>
                      <a:endParaRPr lang="en-US" sz="9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3164">
                <a:tc gridSpan="12"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Summary</a:t>
                      </a:r>
                      <a:endParaRPr lang="en-US" sz="9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94" marR="5994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5994" marR="5994" marT="5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3164">
                <a:tc gridSpan="2">
                  <a:txBody>
                    <a:bodyPr/>
                    <a:lstStyle/>
                    <a:p>
                      <a:pPr algn="ctr" rtl="0" fontAlgn="ctr"/>
                      <a:endParaRPr lang="en-US" sz="9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33" marR="5533" marT="5993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57150" indent="0" algn="l" rtl="0" fontAlgn="ctr"/>
                      <a:endParaRPr lang="en-US" sz="9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33" marR="5533" marT="5993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9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33" marR="5533" marT="5993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55563" indent="0" algn="l" rtl="0" fontAlgn="ctr"/>
                      <a:endParaRPr lang="en-US" sz="9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33" marR="5533" marT="5993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en-US" sz="9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94" marR="5994" marT="5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9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94" marR="5994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900" b="0" i="1" u="none" strike="noStrike" noProof="0" dirty="0">
                        <a:solidFill>
                          <a:srgbClr val="0D0D0D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94" marR="5994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9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94" marR="5994" marT="5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1605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Company name</a:t>
                      </a:r>
                      <a:endParaRPr lang="en-US" sz="9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33" marR="5533" marT="5993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5715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noProof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your company name</a:t>
                      </a:r>
                    </a:p>
                  </a:txBody>
                  <a:tcPr marL="5533" marR="5533" marT="5993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1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Website</a:t>
                      </a:r>
                      <a:endParaRPr lang="en-US" sz="900" b="1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33" marR="5533" marT="5993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55563" indent="0" algn="l"/>
                      <a:r>
                        <a:rPr lang="en-US" sz="9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</a:t>
                      </a:r>
                      <a:r>
                        <a:rPr lang="en-US" sz="900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your </a:t>
                      </a:r>
                      <a:r>
                        <a:rPr lang="en-US" sz="900" b="0" baseline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website address</a:t>
                      </a:r>
                      <a:endParaRPr lang="en-US" sz="9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33" marR="5533" marT="5993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94" marR="5994" marT="5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94" marR="5994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988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Tech. Keyword</a:t>
                      </a:r>
                      <a:endParaRPr lang="en-US" sz="9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57150" marR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900" b="0" i="0" u="none" strike="noStrike" noProof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your technology in a few keywords</a:t>
                      </a: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Core Business</a:t>
                      </a:r>
                      <a:endParaRPr lang="en-US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55562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900" b="0" i="0" u="none" strike="noStrike" noProof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main business area of your institution</a:t>
                      </a: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68275" indent="-112713">
                        <a:buFont typeface="Wingdings" panose="05000000000000000000" pitchFamily="2" charset="2"/>
                        <a:buChar char="§"/>
                      </a:pPr>
                      <a:endParaRPr lang="en-US" sz="9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94" marR="5994" marT="5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112713" indent="-112713">
                        <a:buFont typeface="Wingdings" panose="05000000000000000000" pitchFamily="2" charset="2"/>
                        <a:buChar char="§"/>
                      </a:pPr>
                      <a:endParaRPr lang="en-US" sz="9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94" marR="5994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0037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Strong Point</a:t>
                      </a:r>
                      <a:endParaRPr lang="en-US" sz="9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55562" indent="0" algn="l" fontAlgn="b">
                        <a:buFont typeface="Wingdings" panose="05000000000000000000" pitchFamily="2" charset="2"/>
                        <a:buNone/>
                      </a:pPr>
                      <a:r>
                        <a:rPr lang="en-US" sz="900" b="0" i="0" u="none" strike="noStrike" noProof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the</a:t>
                      </a:r>
                      <a:r>
                        <a:rPr lang="en-US" sz="900" b="0" i="0" u="none" strike="noStrike" baseline="0" noProof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noProof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r>
                        <a:rPr lang="en-US" sz="900" b="0" i="0" u="none" strike="noStrike" baseline="0" noProof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baseline="0" noProof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proposition that highlight your technology</a:t>
                      </a:r>
                      <a:endParaRPr lang="en-US" sz="900" b="0" i="0" u="none" strike="noStrike" noProof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Applications </a:t>
                      </a:r>
                    </a:p>
                    <a:p>
                      <a:pPr algn="ctr"/>
                      <a:r>
                        <a:rPr lang="en-US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LG</a:t>
                      </a:r>
                      <a:endParaRPr lang="en-US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55562" indent="0">
                        <a:buFont typeface="Wingdings" panose="05000000000000000000" pitchFamily="2" charset="2"/>
                        <a:buNone/>
                      </a:pPr>
                      <a:r>
                        <a:rPr lang="en-US" sz="9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</a:t>
                      </a:r>
                      <a:r>
                        <a:rPr lang="en-US" sz="9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possible applications for LG</a:t>
                      </a:r>
                      <a:endParaRPr lang="en-US" sz="9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68275" indent="-112713">
                        <a:buFont typeface="Wingdings" panose="05000000000000000000" pitchFamily="2" charset="2"/>
                        <a:buChar char="§"/>
                      </a:pPr>
                      <a:endParaRPr lang="en-US" sz="9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94" marR="5994" marT="5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112713" indent="-112713">
                        <a:buFont typeface="Wingdings" panose="05000000000000000000" pitchFamily="2" charset="2"/>
                        <a:buChar char="§"/>
                      </a:pPr>
                      <a:endParaRPr lang="en-US" sz="9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94" marR="5994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7578">
                <a:tc gridSpan="14"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Technology Description</a:t>
                      </a:r>
                      <a:endParaRPr lang="en-US" sz="9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7541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Technology/</a:t>
                      </a:r>
                    </a:p>
                    <a:p>
                      <a:pPr algn="ctr" rtl="0" fontAlgn="ctr"/>
                      <a:r>
                        <a:rPr lang="en-US" sz="9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</a:t>
                      </a:r>
                      <a:endParaRPr lang="en-US" sz="9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112713" indent="-57150" algn="l" rtl="0" fontAlgn="ctr"/>
                      <a:r>
                        <a:rPr lang="de-DE" sz="900" b="0" i="0" u="none" strike="noStrike" noProof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</a:t>
                      </a:r>
                      <a:r>
                        <a:rPr lang="de-DE" sz="900" b="0" i="0" u="none" strike="noStrike" noProof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900" b="0" i="0" u="none" strike="noStrike" noProof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de-DE" sz="900" b="0" i="0" u="none" strike="noStrike" noProof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900" b="0" i="0" u="none" strike="noStrike" noProof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technology</a:t>
                      </a:r>
                      <a:r>
                        <a:rPr lang="de-DE" sz="900" b="0" i="0" u="none" strike="noStrike" noProof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900" b="0" i="0" u="none" strike="noStrike" noProof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de-DE" sz="900" b="0" i="0" u="none" strike="noStrike" noProof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900" b="0" i="0" u="none" strike="noStrike" noProof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</a:t>
                      </a:r>
                      <a:r>
                        <a:rPr lang="de-DE" sz="900" b="0" i="0" u="none" strike="noStrike" noProof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in-</a:t>
                      </a:r>
                      <a:r>
                        <a:rPr lang="de-DE" sz="900" b="0" i="0" u="none" strike="noStrike" noProof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depth</a:t>
                      </a:r>
                      <a:r>
                        <a:rPr lang="de-DE" sz="900" b="0" i="0" u="none" strike="noStrike" noProof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de-DE" sz="900" b="0" i="0" u="none" strike="noStrike" noProof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Please</a:t>
                      </a:r>
                      <a:r>
                        <a:rPr lang="de-DE" sz="900" b="0" i="0" u="none" strike="noStrike" noProof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</a:t>
                      </a:r>
                      <a:r>
                        <a:rPr lang="de-DE" sz="900" b="0" i="0" u="none" strike="noStrike" baseline="0" noProof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not </a:t>
                      </a:r>
                      <a:r>
                        <a:rPr lang="de-DE" sz="900" b="0" i="0" u="none" strike="noStrike" baseline="0" noProof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</a:t>
                      </a:r>
                      <a:r>
                        <a:rPr lang="de-DE" sz="900" b="0" i="0" u="none" strike="noStrike" noProof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900" b="0" i="0" u="none" strike="noStrike" noProof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confidential</a:t>
                      </a:r>
                      <a:r>
                        <a:rPr lang="de-DE" sz="900" b="0" i="0" u="none" strike="noStrike" baseline="0" noProof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900" b="0" i="0" u="none" strike="noStrike" baseline="0" noProof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de-DE" sz="900" b="0" i="0" u="none" strike="noStrike" baseline="0" noProof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l-GR" sz="900" b="0" i="0" u="none" strike="noStrike" noProof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1" u="none" strike="noStrike" noProof="0" dirty="0" smtClean="0">
                          <a:solidFill>
                            <a:srgbClr val="0D0D0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Illustration / Picture</a:t>
                      </a: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noProof="0" dirty="0" smtClean="0">
                        <a:solidFill>
                          <a:srgbClr val="0D0D0D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noProof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Attach pictures in reference</a:t>
                      </a:r>
                      <a:r>
                        <a:rPr lang="en-US" sz="900" b="0" i="0" u="none" strike="noStrike" baseline="0" noProof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your technology</a:t>
                      </a:r>
                      <a:endParaRPr lang="en-US" sz="900" b="0" i="0" u="none" strike="noStrike" noProof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1" u="none" strike="noStrike" noProof="0" dirty="0" smtClean="0">
                        <a:solidFill>
                          <a:srgbClr val="0D0D0D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94" marR="5994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1" u="none" strike="noStrike" noProof="0" dirty="0" smtClean="0">
                        <a:solidFill>
                          <a:srgbClr val="0D0D0D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94" marR="5994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1502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Customers</a:t>
                      </a:r>
                      <a:endParaRPr lang="en-US" sz="9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112713" marR="0" indent="-5715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noProof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</a:t>
                      </a:r>
                      <a:r>
                        <a:rPr lang="en-US" sz="900" b="0" i="0" u="none" strike="noStrike" baseline="0" noProof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your main customers in reference to the technology</a:t>
                      </a:r>
                      <a:endParaRPr lang="en-US" sz="900" b="0" i="0" u="none" strike="noStrike" noProof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Partners</a:t>
                      </a:r>
                      <a:endParaRPr lang="en-US" sz="9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55563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900" b="0" i="0" u="none" strike="noStrike" noProof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your strategical partners concerning technology - and business development</a:t>
                      </a: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6863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Achievements</a:t>
                      </a:r>
                      <a:endParaRPr lang="en-US" sz="9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55563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900" b="0" i="0" u="none" strike="noStrike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Describe your main achievements till now </a:t>
                      </a:r>
                      <a:r>
                        <a:rPr lang="en-US" sz="900" b="0" i="0" u="none" strike="noStrike" baseline="0" noProof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reference to the technology</a:t>
                      </a:r>
                      <a:endParaRPr lang="en-US" sz="900" b="0" i="0" u="none" strike="noStrike" noProof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Limitations</a:t>
                      </a: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55563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noProof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the limitations of your technology</a:t>
                      </a: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7578">
                <a:tc gridSpan="14"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Collaboration with LG</a:t>
                      </a:r>
                      <a:endParaRPr lang="en-US" sz="9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90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en-US" sz="9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Customer</a:t>
                      </a:r>
                    </a:p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Needs</a:t>
                      </a: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63500" indent="0" algn="l" rtl="0" fontAlgn="ctr">
                        <a:buFont typeface="Wingdings" panose="05000000000000000000" pitchFamily="2" charset="2"/>
                        <a:buNone/>
                      </a:pPr>
                      <a:r>
                        <a:rPr lang="en-US" sz="900" b="0" i="0" u="none" strike="noStrike" noProof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the customer needs that you can</a:t>
                      </a:r>
                      <a:r>
                        <a:rPr lang="en-US" sz="900" b="0" i="0" u="none" strike="noStrike" baseline="0" noProof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meet it with your technology</a:t>
                      </a:r>
                      <a:endParaRPr lang="en-US" sz="900" b="0" i="0" u="none" strike="noStrike" noProof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9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Technology Approach</a:t>
                      </a: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63500" indent="0" algn="l" rtl="0" fontAlgn="ctr">
                        <a:buFont typeface="Wingdings" panose="05000000000000000000" pitchFamily="2" charset="2"/>
                        <a:buNone/>
                      </a:pPr>
                      <a:r>
                        <a:rPr lang="en-US" sz="900" b="0" i="0" u="none" strike="noStrike" noProof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the technological</a:t>
                      </a:r>
                      <a:r>
                        <a:rPr lang="en-US" sz="900" b="0" i="0" u="none" strike="noStrike" baseline="0" noProof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noProof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approach</a:t>
                      </a:r>
                      <a:r>
                        <a:rPr lang="en-US" sz="900" b="0" i="0" u="none" strike="noStrike" baseline="0" noProof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how to realize the above mentioned application for LG </a:t>
                      </a:r>
                      <a:r>
                        <a:rPr lang="en-US" sz="900" b="0" i="0" u="none" strike="noStrike" noProof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(uniqueness or differentiation point)</a:t>
                      </a: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08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en-US" sz="9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9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LG</a:t>
                      </a:r>
                    </a:p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9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Benefit</a:t>
                      </a: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63500" indent="0" algn="l" rtl="0" fontAlgn="ctr">
                        <a:buFont typeface="Wingdings" panose="05000000000000000000" pitchFamily="2" charset="2"/>
                        <a:buNone/>
                      </a:pPr>
                      <a:r>
                        <a:rPr lang="en-US" sz="900" b="0" i="0" u="none" strike="noStrike" noProof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</a:t>
                      </a:r>
                      <a:r>
                        <a:rPr lang="en-US" sz="900" b="0" i="0" u="none" strike="noStrike" baseline="0" noProof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 benefits that you can generate for LG through your technology</a:t>
                      </a:r>
                      <a:endParaRPr lang="en-US" sz="900" b="0" i="0" u="none" strike="noStrike" noProof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fontAlgn="ctr">
                        <a:buFont typeface="Wingdings" panose="05000000000000000000" pitchFamily="2" charset="2"/>
                        <a:buNone/>
                      </a:pPr>
                      <a:r>
                        <a:rPr lang="en-US" sz="9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en-US" sz="900" b="0" i="0" u="none" strike="noStrike" noProof="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9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Competitors</a:t>
                      </a:r>
                      <a:endParaRPr lang="en-US" sz="900" b="0" i="0" u="none" strike="noStrike" noProof="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635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900" b="0" i="0" u="none" strike="noStrike" noProof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your main competitors </a:t>
                      </a:r>
                      <a:r>
                        <a:rPr lang="en-US" sz="900" b="0" i="0" u="none" strike="noStrike" baseline="0" noProof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reference to the technology</a:t>
                      </a:r>
                      <a:endParaRPr lang="en-US" sz="900" b="0" i="0" u="none" strike="noStrike" noProof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6863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to Market / Potential Market Vol.</a:t>
                      </a:r>
                      <a:endParaRPr lang="en-US" sz="9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112713" indent="-57150" algn="l" fontAlgn="ctr"/>
                      <a:r>
                        <a:rPr lang="en-US" sz="900" b="0" i="0" u="none" strike="noStrike" noProof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</a:t>
                      </a:r>
                      <a:r>
                        <a:rPr lang="en-US" sz="900" b="0" i="0" u="none" strike="noStrike" baseline="0" noProof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status of technology for mass production /</a:t>
                      </a:r>
                    </a:p>
                    <a:p>
                      <a:pPr marL="112713" indent="-57150" algn="l" fontAlgn="ctr"/>
                      <a:r>
                        <a:rPr lang="en-US" sz="900" b="0" i="0" u="none" strike="noStrike" baseline="0" noProof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an assumption of market volume</a:t>
                      </a:r>
                      <a:endParaRPr lang="en-US" sz="900" b="0" i="0" u="none" strike="noStrike" noProof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Potential</a:t>
                      </a:r>
                    </a:p>
                    <a:p>
                      <a:pPr algn="ctr" rtl="0" fontAlgn="ctr"/>
                      <a:r>
                        <a:rPr lang="en-US" sz="9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Business Model</a:t>
                      </a:r>
                      <a:endParaRPr lang="en-US" sz="9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63500" indent="0"/>
                      <a:r>
                        <a:rPr lang="en-US" sz="9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a possible business model between your institution and LG</a:t>
                      </a: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7578">
                <a:tc gridSpan="14"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Company Overview</a:t>
                      </a:r>
                      <a:endParaRPr lang="en-US" sz="9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4379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Contact</a:t>
                      </a:r>
                      <a:endParaRPr lang="en-US" sz="9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2713" indent="-57150" algn="ctr" fontAlgn="ctr"/>
                      <a:r>
                        <a:rPr lang="en-US" sz="900" b="0" i="0" u="none" strike="noStrike" noProof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Name/</a:t>
                      </a:r>
                      <a:r>
                        <a:rPr lang="en-US" sz="900" b="0" i="0" u="none" strike="noStrike" baseline="0" noProof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phone/ email</a:t>
                      </a:r>
                      <a:endParaRPr lang="en-US" sz="900" b="0" i="0" u="none" strike="noStrike" noProof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Established / HQ</a:t>
                      </a:r>
                      <a:endParaRPr lang="en-US" sz="9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177800" indent="-114300" algn="ctr"/>
                      <a:r>
                        <a:rPr lang="en-US" sz="9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 / location</a:t>
                      </a: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of Employees</a:t>
                      </a:r>
                      <a:endParaRPr lang="en-US" sz="9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2713" indent="-57150" algn="ctr" fontAlgn="ctr"/>
                      <a:r>
                        <a:rPr lang="en-US" sz="900" b="0" i="0" u="none" strike="noStrike" baseline="0" noProof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2016</a:t>
                      </a:r>
                      <a:endParaRPr lang="en-US" sz="900" b="0" i="0" u="none" strike="noStrike" noProof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7800" marR="0" indent="-11430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Turnover</a:t>
                      </a: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marR="0" indent="-11430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  <a:r>
                        <a:rPr lang="en-US" sz="9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2015</a:t>
                      </a:r>
                      <a:endParaRPr lang="en-US" sz="9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33" marR="5533" marT="5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4" name="Gruppieren 3"/>
          <p:cNvGrpSpPr/>
          <p:nvPr/>
        </p:nvGrpSpPr>
        <p:grpSpPr>
          <a:xfrm>
            <a:off x="0" y="1"/>
            <a:ext cx="9144000" cy="428852"/>
            <a:chOff x="0" y="0"/>
            <a:chExt cx="9144000" cy="557972"/>
          </a:xfrm>
        </p:grpSpPr>
        <p:sp>
          <p:nvSpPr>
            <p:cNvPr id="5" name="Rechteck 4"/>
            <p:cNvSpPr/>
            <p:nvPr/>
          </p:nvSpPr>
          <p:spPr>
            <a:xfrm>
              <a:off x="0" y="0"/>
              <a:ext cx="9144000" cy="557972"/>
            </a:xfrm>
            <a:prstGeom prst="rect">
              <a:avLst/>
            </a:prstGeom>
            <a:solidFill>
              <a:schemeClr val="bg1">
                <a:lumMod val="8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Gerade Verbindung 5"/>
            <p:cNvCxnSpPr/>
            <p:nvPr/>
          </p:nvCxnSpPr>
          <p:spPr>
            <a:xfrm>
              <a:off x="0" y="548680"/>
              <a:ext cx="4572000" cy="0"/>
            </a:xfrm>
            <a:prstGeom prst="line">
              <a:avLst/>
            </a:prstGeom>
            <a:ln w="25400">
              <a:solidFill>
                <a:srgbClr val="C3045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feld 6"/>
            <p:cNvSpPr txBox="1"/>
            <p:nvPr/>
          </p:nvSpPr>
          <p:spPr>
            <a:xfrm>
              <a:off x="116740" y="44678"/>
              <a:ext cx="59957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LGTCE Open Innovation Fair – Application Sheet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8" name="Picture 2" descr="C:\Users\sunsoon.yang\Desktop\OI Fair 2016\LG Presentation\NEW_LG_logo_Technology Center Europe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-145572"/>
            <a:ext cx="1800200" cy="636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462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315</Words>
  <Application>Microsoft Office PowerPoint</Application>
  <PresentationFormat>Affichage à l'écran (4:3)</PresentationFormat>
  <Paragraphs>77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맑은 고딕</vt:lpstr>
      <vt:lpstr>Arial</vt:lpstr>
      <vt:lpstr>Calibri</vt:lpstr>
      <vt:lpstr>Wingdings</vt:lpstr>
      <vt:lpstr>Larissa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Sun Soon Yang/LGTCE(sunsoon.yang@lge.com)</dc:creator>
  <cp:lastModifiedBy>Nathalie Gibert</cp:lastModifiedBy>
  <cp:revision>200</cp:revision>
  <cp:lastPrinted>2016-01-14T14:15:50Z</cp:lastPrinted>
  <dcterms:created xsi:type="dcterms:W3CDTF">2015-12-01T08:20:33Z</dcterms:created>
  <dcterms:modified xsi:type="dcterms:W3CDTF">2016-02-29T08:38:18Z</dcterms:modified>
</cp:coreProperties>
</file>