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14"/>
  </p:notesMasterIdLst>
  <p:sldIdLst>
    <p:sldId id="262" r:id="rId3"/>
    <p:sldId id="266" r:id="rId4"/>
    <p:sldId id="258" r:id="rId5"/>
    <p:sldId id="263" r:id="rId6"/>
    <p:sldId id="265" r:id="rId7"/>
    <p:sldId id="267" r:id="rId8"/>
    <p:sldId id="264" r:id="rId9"/>
    <p:sldId id="268" r:id="rId10"/>
    <p:sldId id="269" r:id="rId11"/>
    <p:sldId id="270" r:id="rId12"/>
    <p:sldId id="271" r:id="rId1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70" d="100"/>
          <a:sy n="70" d="100"/>
        </p:scale>
        <p:origin x="576" y="48"/>
      </p:cViewPr>
      <p:guideLst/>
    </p:cSldViewPr>
  </p:slideViewPr>
  <p:notesTextViewPr>
    <p:cViewPr>
      <p:scale>
        <a:sx n="1" d="1"/>
        <a:sy n="1" d="1"/>
      </p:scale>
      <p:origin x="0" y="0"/>
    </p:cViewPr>
  </p:notesTextViewPr>
  <p:notesViewPr>
    <p:cSldViewPr snapToGrid="0">
      <p:cViewPr varScale="1">
        <p:scale>
          <a:sx n="53" d="100"/>
          <a:sy n="53" d="100"/>
        </p:scale>
        <p:origin x="284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customXml" Target="../customXml/item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 Id="rId22" Type="http://schemas.openxmlformats.org/officeDocument/2006/relationships/customXml" Target="../customXml/item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0D4CF9-450F-4B64-8E9A-BDD870E46BC1}" type="datetimeFigureOut">
              <a:rPr lang="fr-FR" smtClean="0"/>
              <a:t>02/07/2025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E6266-E6CB-4EDC-A91F-05D676532C34}" type="slidenum">
              <a:rPr lang="fr-FR" smtClean="0"/>
              <a:t>‹N°›</a:t>
            </a:fld>
            <a:endParaRPr lang="fr-FR"/>
          </a:p>
        </p:txBody>
      </p:sp>
    </p:spTree>
    <p:extLst>
      <p:ext uri="{BB962C8B-B14F-4D97-AF65-F5344CB8AC3E}">
        <p14:creationId xmlns:p14="http://schemas.microsoft.com/office/powerpoint/2010/main" val="3030239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La convergence de l’IA et la robotique permet </a:t>
            </a:r>
            <a:r>
              <a:rPr lang="fr-FR" dirty="0"/>
              <a:t>d'envisager des capacités cognitives avancées pour percevoir les environnements, comprendre les instructions et les situations, raisonner sur des tâches réelles, s'adapter aux changements et améliorer la collaboration entre les humains et leurs outils et machines. Cela inclut une communication plus naturelle grâce à la parole et aux signaux non verbaux, des opérations plus sûres, et l'optimisation des activités orientées vers les tâches (mobilité, manipulation, perception) pour les systèmes de robots individuels et multiples.</a:t>
            </a:r>
          </a:p>
          <a:p>
            <a:endParaRPr lang="fr-FR" dirty="0"/>
          </a:p>
        </p:txBody>
      </p:sp>
      <p:sp>
        <p:nvSpPr>
          <p:cNvPr id="4" name="Espace réservé du numéro de diapositive 3"/>
          <p:cNvSpPr>
            <a:spLocks noGrp="1"/>
          </p:cNvSpPr>
          <p:nvPr>
            <p:ph type="sldNum" sz="quarter" idx="10"/>
          </p:nvPr>
        </p:nvSpPr>
        <p:spPr/>
        <p:txBody>
          <a:bodyPr/>
          <a:lstStyle/>
          <a:p>
            <a:fld id="{754E6266-E6CB-4EDC-A91F-05D676532C34}" type="slidenum">
              <a:rPr lang="fr-FR" smtClean="0"/>
              <a:t>3</a:t>
            </a:fld>
            <a:endParaRPr lang="fr-FR"/>
          </a:p>
        </p:txBody>
      </p:sp>
    </p:spTree>
    <p:extLst>
      <p:ext uri="{BB962C8B-B14F-4D97-AF65-F5344CB8AC3E}">
        <p14:creationId xmlns:p14="http://schemas.microsoft.com/office/powerpoint/2010/main" val="2571591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emf"/></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2968490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3203064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3077145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05D606C-BCDF-42EF-96E9-1BD8B1EAAF1A}" type="datetimeFigureOut">
              <a:rPr lang="fr-FR" smtClean="0"/>
              <a:t>02/07/2025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32271882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asque France2030 ">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3"/>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2" y="1664907"/>
            <a:ext cx="11232819" cy="323935"/>
          </a:xfrm>
        </p:spPr>
        <p:txBody>
          <a:bodyPr/>
          <a:lstStyle>
            <a:lvl1pPr marL="12701" indent="114303">
              <a:spcBef>
                <a:spcPts val="533"/>
              </a:spcBef>
              <a:spcAft>
                <a:spcPts val="1067"/>
              </a:spcAft>
              <a:buFont typeface="+mj-lt"/>
              <a:buNone/>
              <a:tabLst/>
              <a:defRPr sz="2000" b="1">
                <a:solidFill>
                  <a:schemeClr val="tx1">
                    <a:lumMod val="50000"/>
                    <a:lumOff val="50000"/>
                  </a:schemeClr>
                </a:solidFill>
              </a:defRPr>
            </a:lvl1pPr>
            <a:lvl2pPr marL="432011" indent="-19200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solidFill>
            <a:srgbClr val="00008A"/>
          </a:solidFill>
        </p:spPr>
        <p:txBody>
          <a:bodyPr/>
          <a:lstStyle>
            <a:lvl1pPr>
              <a:defRPr>
                <a:solidFill>
                  <a:schemeClr val="bg1"/>
                </a:solidFill>
              </a:defRPr>
            </a:lvl1p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1" y="2276873"/>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21012965"/>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2" y="6396843"/>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2" y="910402"/>
            <a:ext cx="11233151" cy="719988"/>
          </a:xfrm>
          <a:solidFill>
            <a:srgbClr val="00008A"/>
          </a:solidFill>
        </p:spPr>
        <p:txBody>
          <a:bodyPr/>
          <a:lstStyle>
            <a:lvl1pPr>
              <a:defRPr>
                <a:solidFill>
                  <a:schemeClr val="bg1"/>
                </a:solidFill>
              </a:defRPr>
            </a:lvl1pPr>
          </a:lstStyle>
          <a:p>
            <a:r>
              <a:rPr lang="fr-FR" dirty="0"/>
              <a:t>Sommaire</a:t>
            </a:r>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Tree>
    <p:extLst>
      <p:ext uri="{BB962C8B-B14F-4D97-AF65-F5344CB8AC3E}">
        <p14:creationId xmlns:p14="http://schemas.microsoft.com/office/powerpoint/2010/main" val="4214555460"/>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2" y="6396843"/>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26" name="Espace réservé du pied de page 4">
            <a:extLst>
              <a:ext uri="{FF2B5EF4-FFF2-40B4-BE49-F238E27FC236}">
                <a16:creationId xmlns:a16="http://schemas.microsoft.com/office/drawing/2014/main" id="{745ED2D7-3CC1-3B41-AA37-64BDE1CE2471}"/>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2" y="1664907"/>
            <a:ext cx="11232819" cy="323935"/>
          </a:xfrm>
        </p:spPr>
        <p:txBody>
          <a:bodyPr/>
          <a:lstStyle>
            <a:lvl1pPr marL="0" indent="127004">
              <a:spcBef>
                <a:spcPts val="533"/>
              </a:spcBef>
              <a:spcAft>
                <a:spcPts val="1067"/>
              </a:spcAft>
              <a:buFont typeface="+mj-lt"/>
              <a:buNone/>
              <a:tabLst/>
              <a:defRPr sz="2000" b="1">
                <a:solidFill>
                  <a:schemeClr val="tx1">
                    <a:lumMod val="50000"/>
                    <a:lumOff val="50000"/>
                  </a:schemeClr>
                </a:solidFill>
              </a:defRPr>
            </a:lvl1pPr>
            <a:lvl2pPr marL="432011" indent="-19200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2" y="910402"/>
            <a:ext cx="11233151" cy="719988"/>
          </a:xfrm>
          <a:solidFill>
            <a:srgbClr val="00008A"/>
          </a:solidFill>
        </p:spPr>
        <p:txBody>
          <a:bodyPr/>
          <a:lstStyle>
            <a:lvl1pPr>
              <a:defRPr>
                <a:solidFill>
                  <a:schemeClr val="bg1"/>
                </a:solidFill>
              </a:defRPr>
            </a:lvl1p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3"/>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3"/>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3"/>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1511392450"/>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3"/>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2" y="6396843"/>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2" y="1664907"/>
            <a:ext cx="11232819" cy="323935"/>
          </a:xfrm>
        </p:spPr>
        <p:txBody>
          <a:bodyPr/>
          <a:lstStyle>
            <a:lvl1pPr marL="0" indent="127004">
              <a:spcBef>
                <a:spcPts val="533"/>
              </a:spcBef>
              <a:spcAft>
                <a:spcPts val="1067"/>
              </a:spcAft>
              <a:buFont typeface="+mj-lt"/>
              <a:buNone/>
              <a:tabLst/>
              <a:defRPr sz="2000" b="1">
                <a:solidFill>
                  <a:schemeClr val="tx1">
                    <a:lumMod val="50000"/>
                    <a:lumOff val="50000"/>
                  </a:schemeClr>
                </a:solidFill>
              </a:defRPr>
            </a:lvl1pPr>
            <a:lvl2pPr marL="432011" indent="-19200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2" y="910402"/>
            <a:ext cx="11233151" cy="719988"/>
          </a:xfrm>
          <a:solidFill>
            <a:srgbClr val="00008A"/>
          </a:solidFill>
        </p:spPr>
        <p:txBody>
          <a:bodyPr/>
          <a:lstStyle>
            <a:lvl1pPr>
              <a:defRPr>
                <a:solidFill>
                  <a:schemeClr val="bg1"/>
                </a:solidFill>
              </a:defRPr>
            </a:lvl1p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3"/>
            <a:ext cx="7488832" cy="3840427"/>
          </a:xfrm>
        </p:spPr>
        <p:txBody>
          <a:bodyPr/>
          <a:lstStyle/>
          <a:p>
            <a:r>
              <a:rPr lang="fr-FR"/>
              <a:t>Cliquez sur l'icône pour ajouter une image</a:t>
            </a:r>
          </a:p>
        </p:txBody>
      </p:sp>
    </p:spTree>
    <p:extLst>
      <p:ext uri="{BB962C8B-B14F-4D97-AF65-F5344CB8AC3E}">
        <p14:creationId xmlns:p14="http://schemas.microsoft.com/office/powerpoint/2010/main" val="848477961"/>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3"/>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2" y="6396843"/>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2" y="1664907"/>
            <a:ext cx="11232819" cy="323935"/>
          </a:xfrm>
        </p:spPr>
        <p:txBody>
          <a:bodyPr/>
          <a:lstStyle>
            <a:lvl1pPr marL="0" indent="127004">
              <a:spcBef>
                <a:spcPts val="533"/>
              </a:spcBef>
              <a:spcAft>
                <a:spcPts val="1067"/>
              </a:spcAft>
              <a:buFont typeface="+mj-lt"/>
              <a:buNone/>
              <a:tabLst/>
              <a:defRPr sz="2000" b="1">
                <a:solidFill>
                  <a:schemeClr val="tx1">
                    <a:lumMod val="50000"/>
                    <a:lumOff val="50000"/>
                  </a:schemeClr>
                </a:solidFill>
              </a:defRPr>
            </a:lvl1pPr>
            <a:lvl2pPr marL="432011" indent="-19200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2" y="910402"/>
            <a:ext cx="11233151" cy="719988"/>
          </a:xfrm>
          <a:solidFill>
            <a:srgbClr val="00008A"/>
          </a:solidFill>
        </p:spPr>
        <p:txBody>
          <a:bodyPr/>
          <a:lstStyle>
            <a:lvl1pPr>
              <a:defRPr>
                <a:solidFill>
                  <a:schemeClr val="bg1"/>
                </a:solidFill>
              </a:defRPr>
            </a:lvl1pPr>
          </a:lstStyle>
          <a:p>
            <a:r>
              <a:rPr lang="fr-FR" dirty="0"/>
              <a:t>Titre</a:t>
            </a:r>
          </a:p>
        </p:txBody>
      </p:sp>
      <p:sp>
        <p:nvSpPr>
          <p:cNvPr id="20" name="Espace réservé du pied de page 4">
            <a:extLst>
              <a:ext uri="{FF2B5EF4-FFF2-40B4-BE49-F238E27FC236}">
                <a16:creationId xmlns:a16="http://schemas.microsoft.com/office/drawing/2014/main" id="{D46074BB-6BF7-8249-9377-D0271B2AECBB}"/>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4"/>
            <a:ext cx="7681384" cy="3839633"/>
          </a:xfrm>
        </p:spPr>
        <p:txBody>
          <a:bodyPr/>
          <a:lstStyle/>
          <a:p>
            <a:r>
              <a:rPr lang="fr-FR"/>
              <a:t>Cliquez sur l'icône pour ajouter un graphique</a:t>
            </a:r>
          </a:p>
        </p:txBody>
      </p:sp>
    </p:spTree>
    <p:extLst>
      <p:ext uri="{BB962C8B-B14F-4D97-AF65-F5344CB8AC3E}">
        <p14:creationId xmlns:p14="http://schemas.microsoft.com/office/powerpoint/2010/main" val="3528764278"/>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4" b="1" cap="all" baseline="0"/>
            </a:lvl1pPr>
            <a:lvl2pPr marL="122770"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1"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2" y="6396843"/>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pic>
        <p:nvPicPr>
          <p:cNvPr id="9" name="Imag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8809" y="302124"/>
            <a:ext cx="1467467" cy="1440123"/>
          </a:xfrm>
          <a:prstGeom prst="rect">
            <a:avLst/>
          </a:prstGeom>
        </p:spPr>
      </p:pic>
      <p:pic>
        <p:nvPicPr>
          <p:cNvPr id="10" name="Image 9"/>
          <p:cNvPicPr/>
          <p:nvPr userDrawn="1"/>
        </p:nvPicPr>
        <p:blipFill rotWithShape="1">
          <a:blip r:embed="rId3" cstate="screen">
            <a:extLst>
              <a:ext uri="{28A0092B-C50C-407E-A947-70E740481C1C}">
                <a14:useLocalDpi xmlns:a14="http://schemas.microsoft.com/office/drawing/2010/main"/>
              </a:ext>
            </a:extLst>
          </a:blip>
          <a:srcRect/>
          <a:stretch/>
        </p:blipFill>
        <p:spPr>
          <a:xfrm rot="16200000">
            <a:off x="3968774" y="-1548135"/>
            <a:ext cx="4159209" cy="11233152"/>
          </a:xfrm>
          <a:prstGeom prst="rect">
            <a:avLst/>
          </a:prstGeom>
        </p:spPr>
      </p:pic>
      <p:pic>
        <p:nvPicPr>
          <p:cNvPr id="17" name="Image 16"/>
          <p:cNvPicPr/>
          <p:nvPr userDrawn="1"/>
        </p:nvPicPr>
        <p:blipFill>
          <a:blip r:embed="rId4" cstate="print">
            <a:extLst>
              <a:ext uri="{28A0092B-C50C-407E-A947-70E740481C1C}">
                <a14:useLocalDpi xmlns:a14="http://schemas.microsoft.com/office/drawing/2010/main"/>
              </a:ext>
            </a:extLst>
          </a:blip>
          <a:stretch>
            <a:fillRect/>
          </a:stretch>
        </p:blipFill>
        <p:spPr>
          <a:xfrm>
            <a:off x="353250" y="387102"/>
            <a:ext cx="2358375" cy="1371780"/>
          </a:xfrm>
          <a:prstGeom prst="rect">
            <a:avLst/>
          </a:prstGeom>
        </p:spPr>
      </p:pic>
    </p:spTree>
    <p:extLst>
      <p:ext uri="{BB962C8B-B14F-4D97-AF65-F5344CB8AC3E}">
        <p14:creationId xmlns:p14="http://schemas.microsoft.com/office/powerpoint/2010/main" val="1143943133"/>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12" name="Image 11"/>
          <p:cNvPicPr preferRelativeResize="0"/>
          <p:nvPr userDrawn="1"/>
        </p:nvPicPr>
        <p:blipFill rotWithShape="1">
          <a:blip r:embed="rId2" cstate="print">
            <a:extLst>
              <a:ext uri="{28A0092B-C50C-407E-A947-70E740481C1C}">
                <a14:useLocalDpi xmlns:a14="http://schemas.microsoft.com/office/drawing/2010/main"/>
              </a:ext>
            </a:extLst>
          </a:blip>
          <a:srcRect b="-184"/>
          <a:stretch/>
        </p:blipFill>
        <p:spPr>
          <a:xfrm rot="16200000">
            <a:off x="3145702" y="-2161704"/>
            <a:ext cx="5925277" cy="12216680"/>
          </a:xfrm>
          <a:prstGeom prst="rect">
            <a:avLst/>
          </a:prstGeom>
        </p:spPr>
      </p:pic>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3"/>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8014" indent="-528014">
              <a:buFont typeface="+mj-lt"/>
              <a:buAutoNum type="arabicPeriod"/>
              <a:defRPr sz="4334">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
        <p:nvSpPr>
          <p:cNvPr id="11" name="Espace réservé du pied de page 4">
            <a:extLst>
              <a:ext uri="{FF2B5EF4-FFF2-40B4-BE49-F238E27FC236}">
                <a16:creationId xmlns:a16="http://schemas.microsoft.com/office/drawing/2014/main" id="{DCBACC69-485F-9F49-A64D-9385F9776EB4}"/>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Comité de pilotage ministériel électronique, robotique et machines intelligentes</a:t>
            </a:r>
          </a:p>
        </p:txBody>
      </p:sp>
    </p:spTree>
    <p:extLst>
      <p:ext uri="{BB962C8B-B14F-4D97-AF65-F5344CB8AC3E}">
        <p14:creationId xmlns:p14="http://schemas.microsoft.com/office/powerpoint/2010/main" val="2135013307"/>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2872616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3"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8" name="bk object 18"/>
          <p:cNvSpPr/>
          <p:nvPr/>
        </p:nvSpPr>
        <p:spPr>
          <a:xfrm>
            <a:off x="480570"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2"/>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4"/>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71">
              <a:defRPr/>
            </a:pPr>
            <a:fld id="{0B54D66D-56E4-5741-9B2F-D67AA88BD358}" type="datetime1">
              <a:rPr lang="fr-FR" sz="800" cap="all" smtClean="0">
                <a:solidFill>
                  <a:srgbClr val="000000"/>
                </a:solidFill>
                <a:latin typeface="Marianne" panose="02000000000000000000" pitchFamily="2" charset="0"/>
              </a:rPr>
              <a:pPr algn="r" defTabSz="1219171">
                <a:defRPr/>
              </a:pPr>
              <a:t>02/07/2025</a:t>
            </a:fld>
            <a:endParaRPr lang="fr-FR" sz="2400" cap="all" dirty="0">
              <a:solidFill>
                <a:srgbClr val="000000"/>
              </a:solidFill>
              <a:latin typeface="Marianne" panose="02000000000000000000" pitchFamily="2" charset="0"/>
            </a:endParaRPr>
          </a:p>
        </p:txBody>
      </p:sp>
      <p:sp>
        <p:nvSpPr>
          <p:cNvPr id="11"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2" name="Google Shape;30;p70"/>
          <p:cNvPicPr preferRelativeResize="0"/>
          <p:nvPr userDrawn="1"/>
        </p:nvPicPr>
        <p:blipFill rotWithShape="1">
          <a:blip r:embed="rId2" cstate="screen">
            <a:alphaModFix/>
            <a:extLst>
              <a:ext uri="{28A0092B-C50C-407E-A947-70E740481C1C}">
                <a14:useLocalDpi xmlns:a14="http://schemas.microsoft.com/office/drawing/2010/main"/>
              </a:ext>
            </a:extLst>
          </a:blip>
          <a:srcRect/>
          <a:stretch/>
        </p:blipFill>
        <p:spPr>
          <a:xfrm>
            <a:off x="1137773" y="271355"/>
            <a:ext cx="533652" cy="523695"/>
          </a:xfrm>
          <a:prstGeom prst="rect">
            <a:avLst/>
          </a:prstGeom>
          <a:noFill/>
          <a:ln>
            <a:noFill/>
          </a:ln>
        </p:spPr>
      </p:pic>
      <p:sp>
        <p:nvSpPr>
          <p:cNvPr id="14" name="bk object 17"/>
          <p:cNvSpPr/>
          <p:nvPr userDrawn="1"/>
        </p:nvSpPr>
        <p:spPr>
          <a:xfrm>
            <a:off x="577872" y="338094"/>
            <a:ext cx="418071" cy="473403"/>
          </a:xfrm>
          <a:prstGeom prst="rect">
            <a:avLst/>
          </a:prstGeom>
          <a:blipFill>
            <a:blip r:embed="rId3"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2152442311"/>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3"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8" name="bk object 18"/>
          <p:cNvSpPr/>
          <p:nvPr/>
        </p:nvSpPr>
        <p:spPr>
          <a:xfrm>
            <a:off x="480570"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2"/>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4"/>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71">
              <a:defRPr/>
            </a:pPr>
            <a:fld id="{0B54D66D-56E4-5741-9B2F-D67AA88BD358}" type="datetime1">
              <a:rPr lang="fr-FR" sz="800" cap="all" smtClean="0">
                <a:solidFill>
                  <a:srgbClr val="000000"/>
                </a:solidFill>
                <a:latin typeface="Marianne" panose="02000000000000000000" pitchFamily="2" charset="0"/>
              </a:rPr>
              <a:pPr algn="r" defTabSz="1219171">
                <a:defRPr/>
              </a:pPr>
              <a:t>02/07/2025</a:t>
            </a:fld>
            <a:endParaRPr lang="fr-FR" sz="2400" cap="all" dirty="0">
              <a:solidFill>
                <a:srgbClr val="000000"/>
              </a:solidFill>
              <a:latin typeface="Marianne" panose="02000000000000000000" pitchFamily="2" charset="0"/>
            </a:endParaRPr>
          </a:p>
        </p:txBody>
      </p:sp>
      <p:sp>
        <p:nvSpPr>
          <p:cNvPr id="11"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2" name="Google Shape;30;p70"/>
          <p:cNvPicPr preferRelativeResize="0"/>
          <p:nvPr userDrawn="1"/>
        </p:nvPicPr>
        <p:blipFill rotWithShape="1">
          <a:blip r:embed="rId2" cstate="screen">
            <a:alphaModFix/>
            <a:extLst>
              <a:ext uri="{28A0092B-C50C-407E-A947-70E740481C1C}">
                <a14:useLocalDpi xmlns:a14="http://schemas.microsoft.com/office/drawing/2010/main"/>
              </a:ext>
            </a:extLst>
          </a:blip>
          <a:srcRect/>
          <a:stretch/>
        </p:blipFill>
        <p:spPr>
          <a:xfrm>
            <a:off x="1036173" y="169755"/>
            <a:ext cx="533652" cy="523695"/>
          </a:xfrm>
          <a:prstGeom prst="rect">
            <a:avLst/>
          </a:prstGeom>
          <a:noFill/>
          <a:ln>
            <a:noFill/>
          </a:ln>
        </p:spPr>
      </p:pic>
      <p:sp>
        <p:nvSpPr>
          <p:cNvPr id="14" name="bk object 17"/>
          <p:cNvSpPr/>
          <p:nvPr userDrawn="1"/>
        </p:nvSpPr>
        <p:spPr>
          <a:xfrm>
            <a:off x="476272" y="236494"/>
            <a:ext cx="418071" cy="473403"/>
          </a:xfrm>
          <a:prstGeom prst="rect">
            <a:avLst/>
          </a:prstGeom>
          <a:blipFill>
            <a:blip r:embed="rId3"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557253875"/>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Slide titre">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69934E44-6D22-1B40-9BC8-C6E7E8B2ACF0}"/>
              </a:ext>
            </a:extLst>
          </p:cNvPr>
          <p:cNvGraphicFramePr>
            <a:graphicFrameLocks noGrp="1"/>
          </p:cNvGraphicFramePr>
          <p:nvPr userDrawn="1"/>
        </p:nvGraphicFramePr>
        <p:xfrm>
          <a:off x="868546" y="2274091"/>
          <a:ext cx="10454921" cy="3533511"/>
        </p:xfrm>
        <a:graphic>
          <a:graphicData uri="http://schemas.openxmlformats.org/drawingml/2006/table">
            <a:tbl>
              <a:tblPr firstRow="1" bandRow="1">
                <a:tableStyleId>{5C22544A-7EE6-4342-B048-85BDC9FD1C3A}</a:tableStyleId>
              </a:tblPr>
              <a:tblGrid>
                <a:gridCol w="950447">
                  <a:extLst>
                    <a:ext uri="{9D8B030D-6E8A-4147-A177-3AD203B41FA5}">
                      <a16:colId xmlns:a16="http://schemas.microsoft.com/office/drawing/2014/main" val="1013310950"/>
                    </a:ext>
                  </a:extLst>
                </a:gridCol>
                <a:gridCol w="950447">
                  <a:extLst>
                    <a:ext uri="{9D8B030D-6E8A-4147-A177-3AD203B41FA5}">
                      <a16:colId xmlns:a16="http://schemas.microsoft.com/office/drawing/2014/main" val="2547585966"/>
                    </a:ext>
                  </a:extLst>
                </a:gridCol>
                <a:gridCol w="950447">
                  <a:extLst>
                    <a:ext uri="{9D8B030D-6E8A-4147-A177-3AD203B41FA5}">
                      <a16:colId xmlns:a16="http://schemas.microsoft.com/office/drawing/2014/main" val="2699010728"/>
                    </a:ext>
                  </a:extLst>
                </a:gridCol>
                <a:gridCol w="950447">
                  <a:extLst>
                    <a:ext uri="{9D8B030D-6E8A-4147-A177-3AD203B41FA5}">
                      <a16:colId xmlns:a16="http://schemas.microsoft.com/office/drawing/2014/main" val="2820258843"/>
                    </a:ext>
                  </a:extLst>
                </a:gridCol>
                <a:gridCol w="950447">
                  <a:extLst>
                    <a:ext uri="{9D8B030D-6E8A-4147-A177-3AD203B41FA5}">
                      <a16:colId xmlns:a16="http://schemas.microsoft.com/office/drawing/2014/main" val="1096442822"/>
                    </a:ext>
                  </a:extLst>
                </a:gridCol>
                <a:gridCol w="950447">
                  <a:extLst>
                    <a:ext uri="{9D8B030D-6E8A-4147-A177-3AD203B41FA5}">
                      <a16:colId xmlns:a16="http://schemas.microsoft.com/office/drawing/2014/main" val="1281398608"/>
                    </a:ext>
                  </a:extLst>
                </a:gridCol>
                <a:gridCol w="950447">
                  <a:extLst>
                    <a:ext uri="{9D8B030D-6E8A-4147-A177-3AD203B41FA5}">
                      <a16:colId xmlns:a16="http://schemas.microsoft.com/office/drawing/2014/main" val="1712235335"/>
                    </a:ext>
                  </a:extLst>
                </a:gridCol>
                <a:gridCol w="950447">
                  <a:extLst>
                    <a:ext uri="{9D8B030D-6E8A-4147-A177-3AD203B41FA5}">
                      <a16:colId xmlns:a16="http://schemas.microsoft.com/office/drawing/2014/main" val="4096001371"/>
                    </a:ext>
                  </a:extLst>
                </a:gridCol>
                <a:gridCol w="950447">
                  <a:extLst>
                    <a:ext uri="{9D8B030D-6E8A-4147-A177-3AD203B41FA5}">
                      <a16:colId xmlns:a16="http://schemas.microsoft.com/office/drawing/2014/main" val="435745121"/>
                    </a:ext>
                  </a:extLst>
                </a:gridCol>
                <a:gridCol w="950447">
                  <a:extLst>
                    <a:ext uri="{9D8B030D-6E8A-4147-A177-3AD203B41FA5}">
                      <a16:colId xmlns:a16="http://schemas.microsoft.com/office/drawing/2014/main" val="2933983702"/>
                    </a:ext>
                  </a:extLst>
                </a:gridCol>
                <a:gridCol w="950447">
                  <a:extLst>
                    <a:ext uri="{9D8B030D-6E8A-4147-A177-3AD203B41FA5}">
                      <a16:colId xmlns:a16="http://schemas.microsoft.com/office/drawing/2014/main" val="2038346751"/>
                    </a:ext>
                  </a:extLst>
                </a:gridCol>
              </a:tblGrid>
              <a:tr h="23492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JANVIER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FEVRIER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MARS</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AVRIL</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MAI</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JUIN</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fr-FR" sz="1100" b="0" dirty="0">
                          <a:solidFill>
                            <a:schemeClr val="tx1">
                              <a:lumMod val="85000"/>
                              <a:lumOff val="15000"/>
                            </a:schemeClr>
                          </a:solidFill>
                          <a:latin typeface="Century Gothic" panose="020B0502020202020204" pitchFamily="34" charset="0"/>
                        </a:rPr>
                        <a:t>JUILL./AOUT</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SEPTEMBRE</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OCTOBRE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NOVEMBRE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DECEMBRE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extLst>
                  <a:ext uri="{0D108BD9-81ED-4DB2-BD59-A6C34878D82A}">
                    <a16:rowId xmlns:a16="http://schemas.microsoft.com/office/drawing/2014/main" val="3824922900"/>
                  </a:ext>
                </a:extLst>
              </a:tr>
              <a:tr h="3298583">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noFill/>
                  </a:tcPr>
                </a:tc>
                <a:extLst>
                  <a:ext uri="{0D108BD9-81ED-4DB2-BD59-A6C34878D82A}">
                    <a16:rowId xmlns:a16="http://schemas.microsoft.com/office/drawing/2014/main" val="4131781360"/>
                  </a:ext>
                </a:extLst>
              </a:tr>
            </a:tbl>
          </a:graphicData>
        </a:graphic>
      </p:graphicFrame>
      <p:sp>
        <p:nvSpPr>
          <p:cNvPr id="7" name="Google Shape;146;p71"/>
          <p:cNvSpPr txBox="1">
            <a:spLocks noGrp="1"/>
          </p:cNvSpPr>
          <p:nvPr>
            <p:ph type="title" hasCustomPrompt="1"/>
          </p:nvPr>
        </p:nvSpPr>
        <p:spPr>
          <a:xfrm>
            <a:off x="431804" y="910403"/>
            <a:ext cx="11233151" cy="7199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r-FR" dirty="0"/>
              <a:t>DED</a:t>
            </a:r>
            <a:endParaRPr dirty="0"/>
          </a:p>
        </p:txBody>
      </p:sp>
    </p:spTree>
    <p:extLst>
      <p:ext uri="{BB962C8B-B14F-4D97-AF65-F5344CB8AC3E}">
        <p14:creationId xmlns:p14="http://schemas.microsoft.com/office/powerpoint/2010/main" val="4276965638"/>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385CBF-BD99-5B30-4425-0A180AF41DDC}"/>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13F6ACFD-FE46-8AC5-A30A-DB14C1F91C2B}"/>
              </a:ext>
            </a:extLst>
          </p:cNvPr>
          <p:cNvSpPr>
            <a:spLocks noGrp="1"/>
          </p:cNvSpPr>
          <p:nvPr>
            <p:ph type="dt" sz="half" idx="10"/>
          </p:nvPr>
        </p:nvSpPr>
        <p:spPr/>
        <p:txBody>
          <a:bodyPr/>
          <a:lstStyle/>
          <a:p>
            <a:fld id="{5036AC9D-F99F-4AC9-8E27-27CDC1E384E4}" type="datetime1">
              <a:rPr lang="fr-FR" smtClean="0"/>
              <a:t>02/07/2025</a:t>
            </a:fld>
            <a:endParaRPr lang="fr-FR"/>
          </a:p>
        </p:txBody>
      </p:sp>
      <p:sp>
        <p:nvSpPr>
          <p:cNvPr id="4" name="Espace réservé du pied de page 3">
            <a:extLst>
              <a:ext uri="{FF2B5EF4-FFF2-40B4-BE49-F238E27FC236}">
                <a16:creationId xmlns:a16="http://schemas.microsoft.com/office/drawing/2014/main" id="{D8FBB2C4-6FA5-45DD-B5E1-053A81C274E3}"/>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781284A-3060-193E-0B44-B193AB929E5F}"/>
              </a:ext>
            </a:extLst>
          </p:cNvPr>
          <p:cNvSpPr>
            <a:spLocks noGrp="1"/>
          </p:cNvSpPr>
          <p:nvPr>
            <p:ph type="sldNum" sz="quarter" idx="12"/>
          </p:nvPr>
        </p:nvSpPr>
        <p:spPr/>
        <p:txBody>
          <a:bodyPr/>
          <a:lstStyle/>
          <a:p>
            <a:fld id="{C37808D4-6136-2E4E-91F5-CC55CEFF2B06}" type="slidenum">
              <a:rPr lang="fr-FR" smtClean="0"/>
              <a:t>‹N°›</a:t>
            </a:fld>
            <a:endParaRPr lang="fr-FR"/>
          </a:p>
        </p:txBody>
      </p:sp>
    </p:spTree>
    <p:extLst>
      <p:ext uri="{BB962C8B-B14F-4D97-AF65-F5344CB8AC3E}">
        <p14:creationId xmlns:p14="http://schemas.microsoft.com/office/powerpoint/2010/main" val="80737606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1E86FC-CE92-EA6A-8BDB-75EA3836950C}"/>
              </a:ext>
            </a:extLst>
          </p:cNvPr>
          <p:cNvSpPr>
            <a:spLocks noGrp="1"/>
          </p:cNvSpPr>
          <p:nvPr>
            <p:ph type="title"/>
          </p:nvPr>
        </p:nvSpPr>
        <p:spPr>
          <a:xfrm>
            <a:off x="331982" y="1"/>
            <a:ext cx="11545998" cy="1325563"/>
          </a:xfrm>
        </p:spPr>
        <p:txBody>
          <a:bodyPr/>
          <a:lstStyle/>
          <a:p>
            <a:r>
              <a:rPr lang="fr-FR"/>
              <a:t>Modifiez le style du titre</a:t>
            </a:r>
          </a:p>
        </p:txBody>
      </p:sp>
      <p:sp>
        <p:nvSpPr>
          <p:cNvPr id="3" name="Espace réservé du contenu 2">
            <a:extLst>
              <a:ext uri="{FF2B5EF4-FFF2-40B4-BE49-F238E27FC236}">
                <a16:creationId xmlns:a16="http://schemas.microsoft.com/office/drawing/2014/main" id="{225B3375-9F8E-D602-CC95-FE5FB5E1BBA7}"/>
              </a:ext>
            </a:extLst>
          </p:cNvPr>
          <p:cNvSpPr>
            <a:spLocks noGrp="1"/>
          </p:cNvSpPr>
          <p:nvPr>
            <p:ph idx="1"/>
          </p:nvPr>
        </p:nvSpPr>
        <p:spPr>
          <a:xfrm>
            <a:off x="838200" y="1444403"/>
            <a:ext cx="10515600" cy="5277072"/>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9B7FEA32-1064-CC01-4DBD-24599E1453B4}"/>
              </a:ext>
            </a:extLst>
          </p:cNvPr>
          <p:cNvSpPr>
            <a:spLocks noGrp="1"/>
          </p:cNvSpPr>
          <p:nvPr>
            <p:ph type="dt" sz="half" idx="10"/>
          </p:nvPr>
        </p:nvSpPr>
        <p:spPr/>
        <p:txBody>
          <a:bodyPr/>
          <a:lstStyle/>
          <a:p>
            <a:fld id="{D86B9B07-DF34-468A-8979-9976F7D5CB53}" type="datetime1">
              <a:rPr lang="fr-FR" smtClean="0"/>
              <a:t>02/07/2025</a:t>
            </a:fld>
            <a:endParaRPr lang="fr-FR"/>
          </a:p>
        </p:txBody>
      </p:sp>
      <p:sp>
        <p:nvSpPr>
          <p:cNvPr id="5" name="Espace réservé du pied de page 4">
            <a:extLst>
              <a:ext uri="{FF2B5EF4-FFF2-40B4-BE49-F238E27FC236}">
                <a16:creationId xmlns:a16="http://schemas.microsoft.com/office/drawing/2014/main" id="{A299C0E4-DF2C-46FB-AC8C-09AFD8D0DE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4715179-C69F-0293-29B7-28B16D01CEDF}"/>
              </a:ext>
            </a:extLst>
          </p:cNvPr>
          <p:cNvSpPr>
            <a:spLocks noGrp="1"/>
          </p:cNvSpPr>
          <p:nvPr>
            <p:ph type="sldNum" sz="quarter" idx="12"/>
          </p:nvPr>
        </p:nvSpPr>
        <p:spPr>
          <a:xfrm>
            <a:off x="9338625" y="6356351"/>
            <a:ext cx="2743200" cy="365125"/>
          </a:xfrm>
        </p:spPr>
        <p:txBody>
          <a:bodyPr/>
          <a:lstStyle/>
          <a:p>
            <a:fld id="{C37808D4-6136-2E4E-91F5-CC55CEFF2B06}" type="slidenum">
              <a:rPr lang="fr-FR" smtClean="0"/>
              <a:t>‹N°›</a:t>
            </a:fld>
            <a:endParaRPr lang="fr-FR"/>
          </a:p>
        </p:txBody>
      </p:sp>
    </p:spTree>
    <p:extLst>
      <p:ext uri="{BB962C8B-B14F-4D97-AF65-F5344CB8AC3E}">
        <p14:creationId xmlns:p14="http://schemas.microsoft.com/office/powerpoint/2010/main" val="22887126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937338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05D606C-BCDF-42EF-96E9-1BD8B1EAAF1A}" type="datetimeFigureOut">
              <a:rPr lang="fr-FR" smtClean="0"/>
              <a:t>02/07/2025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1670355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05D606C-BCDF-42EF-96E9-1BD8B1EAAF1A}" type="datetimeFigureOut">
              <a:rPr lang="fr-FR" smtClean="0"/>
              <a:t>02/07/2025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2141697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B05D606C-BCDF-42EF-96E9-1BD8B1EAAF1A}" type="datetimeFigureOut">
              <a:rPr lang="fr-FR" smtClean="0"/>
              <a:t>02/07/2025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3077636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5D606C-BCDF-42EF-96E9-1BD8B1EAAF1A}" type="datetimeFigureOut">
              <a:rPr lang="fr-FR" smtClean="0"/>
              <a:t>02/07/2025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3839329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05D606C-BCDF-42EF-96E9-1BD8B1EAAF1A}" type="datetimeFigureOut">
              <a:rPr lang="fr-FR" smtClean="0"/>
              <a:t>02/07/2025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1455708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B05D606C-BCDF-42EF-96E9-1BD8B1EAAF1A}" type="datetimeFigureOut">
              <a:rPr lang="fr-FR" smtClean="0"/>
              <a:t>02/07/2025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53698-D9F8-447C-A332-1A8C3F099734}" type="slidenum">
              <a:rPr lang="fr-FR" smtClean="0"/>
              <a:t>‹N°›</a:t>
            </a:fld>
            <a:endParaRPr lang="fr-FR"/>
          </a:p>
        </p:txBody>
      </p:sp>
    </p:spTree>
    <p:extLst>
      <p:ext uri="{BB962C8B-B14F-4D97-AF65-F5344CB8AC3E}">
        <p14:creationId xmlns:p14="http://schemas.microsoft.com/office/powerpoint/2010/main" val="404216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2.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5D606C-BCDF-42EF-96E9-1BD8B1EAAF1A}" type="datetimeFigureOut">
              <a:rPr lang="fr-FR" smtClean="0"/>
              <a:t>02/07/2025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53698-D9F8-447C-A332-1A8C3F099734}" type="slidenum">
              <a:rPr lang="fr-FR" smtClean="0"/>
              <a:t>‹N°›</a:t>
            </a:fld>
            <a:endParaRPr lang="fr-FR"/>
          </a:p>
        </p:txBody>
      </p:sp>
    </p:spTree>
    <p:extLst>
      <p:ext uri="{BB962C8B-B14F-4D97-AF65-F5344CB8AC3E}">
        <p14:creationId xmlns:p14="http://schemas.microsoft.com/office/powerpoint/2010/main" val="42682642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2" y="2276874"/>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panose="02000000000000000000" pitchFamily="2" charset="0"/>
              </a:defRPr>
            </a:lvl1pPr>
          </a:lstStyle>
          <a:p>
            <a:r>
              <a:rPr lang="fr-FR" dirty="0"/>
              <a:t>Comité de pilotage ministériel électronique, robotique et machines intelligentes</a:t>
            </a: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latin typeface="Marianne" panose="02000000000000000000" pitchFamily="2" charset="0"/>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431801"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2"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2"/>
            <a:ext cx="2743200" cy="366183"/>
          </a:xfrm>
          <a:prstGeom prst="rect">
            <a:avLst/>
          </a:prstGeom>
        </p:spPr>
        <p:txBody>
          <a:bodyPr vert="horz" lIns="91440" tIns="45720" rIns="91440" bIns="45720" rtlCol="0" anchor="ctr"/>
          <a:lstStyle>
            <a:lvl1pPr algn="l">
              <a:defRPr sz="1000" b="1">
                <a:solidFill>
                  <a:schemeClr val="tx1"/>
                </a:solidFill>
                <a:latin typeface="Marianne" panose="02000000000000000000" pitchFamily="2" charset="0"/>
              </a:defRPr>
            </a:lvl1pPr>
          </a:lstStyle>
          <a:p>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Google Shape;30;p70"/>
          <p:cNvPicPr preferRelativeResize="0"/>
          <p:nvPr userDrawn="1"/>
        </p:nvPicPr>
        <p:blipFill rotWithShape="1">
          <a:blip r:embed="rId14" cstate="screen">
            <a:alphaModFix/>
            <a:extLst>
              <a:ext uri="{28A0092B-C50C-407E-A947-70E740481C1C}">
                <a14:useLocalDpi xmlns:a14="http://schemas.microsoft.com/office/drawing/2010/main"/>
              </a:ext>
            </a:extLst>
          </a:blip>
          <a:srcRect/>
          <a:stretch/>
        </p:blipFill>
        <p:spPr>
          <a:xfrm>
            <a:off x="1036173" y="169755"/>
            <a:ext cx="533652" cy="523695"/>
          </a:xfrm>
          <a:prstGeom prst="rect">
            <a:avLst/>
          </a:prstGeom>
          <a:noFill/>
          <a:ln>
            <a:noFill/>
          </a:ln>
        </p:spPr>
      </p:pic>
      <p:sp>
        <p:nvSpPr>
          <p:cNvPr id="11" name="bk object 17"/>
          <p:cNvSpPr/>
          <p:nvPr userDrawn="1"/>
        </p:nvSpPr>
        <p:spPr>
          <a:xfrm>
            <a:off x="476272" y="236494"/>
            <a:ext cx="418071" cy="473403"/>
          </a:xfrm>
          <a:prstGeom prst="rect">
            <a:avLst/>
          </a:prstGeom>
          <a:blipFill>
            <a:blip r:embed="rId15"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35730573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3" r:id="rId9"/>
    <p:sldLayoutId id="2147483684" r:id="rId10"/>
    <p:sldLayoutId id="2147483685" r:id="rId11"/>
    <p:sldLayoutId id="2147483686" r:id="rId12"/>
  </p:sldLayoutIdLst>
  <mc:AlternateContent xmlns:mc="http://schemas.openxmlformats.org/markup-compatibility/2006" xmlns:p14="http://schemas.microsoft.com/office/powerpoint/2010/main">
    <mc:Choice Requires="p14">
      <p:transition spd="slow" p14:dur="2250"/>
    </mc:Choice>
    <mc:Fallback xmlns="">
      <p:transition spd="slow"/>
    </mc:Fallback>
  </mc:AlternateContent>
  <p:hf hdr="0" dt="0"/>
  <p:txStyles>
    <p:titleStyle>
      <a:lvl1pPr marL="19051" indent="0" algn="l" defTabSz="1219231" rtl="0" eaLnBrk="1" latinLnBrk="0" hangingPunct="1">
        <a:lnSpc>
          <a:spcPct val="90000"/>
        </a:lnSpc>
        <a:spcBef>
          <a:spcPct val="0"/>
        </a:spcBef>
        <a:buNone/>
        <a:tabLst/>
        <a:defRPr sz="3334" b="1" kern="1200">
          <a:solidFill>
            <a:schemeClr val="tx1"/>
          </a:solidFill>
          <a:latin typeface="Marianne" panose="02000000000000000000" pitchFamily="2" charset="0"/>
          <a:ea typeface="+mj-ea"/>
          <a:cs typeface="+mj-cs"/>
        </a:defRPr>
      </a:lvl1pPr>
    </p:titleStyle>
    <p:bodyStyle>
      <a:lvl1pPr marL="122770" indent="0" algn="l" defTabSz="1219231" rtl="0" eaLnBrk="1" latinLnBrk="0" hangingPunct="1">
        <a:lnSpc>
          <a:spcPct val="100000"/>
        </a:lnSpc>
        <a:spcBef>
          <a:spcPts val="0"/>
        </a:spcBef>
        <a:spcAft>
          <a:spcPts val="667"/>
        </a:spcAft>
        <a:buFont typeface="Arial" pitchFamily="34" charset="0"/>
        <a:buNone/>
        <a:tabLst/>
        <a:defRPr sz="1867" b="0" kern="1200">
          <a:solidFill>
            <a:schemeClr val="tx1"/>
          </a:solidFill>
          <a:latin typeface="Marianne" panose="02000000000000000000" pitchFamily="2" charset="0"/>
          <a:ea typeface="+mn-ea"/>
          <a:cs typeface="+mn-cs"/>
        </a:defRPr>
      </a:lvl1pPr>
      <a:lvl2pPr marL="468611" indent="-228605" algn="l" defTabSz="1219231"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panose="02000000000000000000" pitchFamily="2" charset="0"/>
          <a:ea typeface="+mn-ea"/>
          <a:cs typeface="+mn-cs"/>
        </a:defRPr>
      </a:lvl2pPr>
      <a:lvl3pPr marL="708617" indent="-228605" algn="l" defTabSz="1219231"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panose="02000000000000000000" pitchFamily="2" charset="0"/>
          <a:ea typeface="+mn-ea"/>
          <a:cs typeface="+mn-cs"/>
        </a:defRPr>
      </a:lvl3pPr>
      <a:lvl4pPr marL="948623" indent="-228605" algn="l" defTabSz="1219231"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panose="02000000000000000000" pitchFamily="2" charset="0"/>
          <a:ea typeface="+mn-ea"/>
          <a:cs typeface="+mn-cs"/>
        </a:defRPr>
      </a:lvl4pPr>
      <a:lvl5pPr marL="1236631" indent="-228605" algn="l" defTabSz="1219231"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panose="02000000000000000000" pitchFamily="2" charset="0"/>
          <a:ea typeface="+mn-ea"/>
          <a:cs typeface="+mn-cs"/>
        </a:defRPr>
      </a:lvl5pPr>
      <a:lvl6pPr marL="3352884" indent="-304807" algn="l" defTabSz="1219231"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499" indent="-304807" algn="l" defTabSz="1219231"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307" indent="0" algn="l" defTabSz="1219231" rtl="0" eaLnBrk="1" latinLnBrk="0" hangingPunct="1">
        <a:spcBef>
          <a:spcPct val="20000"/>
        </a:spcBef>
        <a:buFont typeface="Arial" pitchFamily="34" charset="0"/>
        <a:buNone/>
        <a:defRPr sz="2667" kern="1200">
          <a:solidFill>
            <a:schemeClr val="tx1"/>
          </a:solidFill>
          <a:latin typeface="+mn-lt"/>
          <a:ea typeface="+mn-ea"/>
          <a:cs typeface="+mn-cs"/>
        </a:defRPr>
      </a:lvl8pPr>
      <a:lvl9pPr marL="5181729" indent="-304807" algn="l" defTabSz="1219231"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231" rtl="0" eaLnBrk="1" latinLnBrk="0" hangingPunct="1">
        <a:defRPr sz="2400" kern="1200">
          <a:solidFill>
            <a:schemeClr val="tx1"/>
          </a:solidFill>
          <a:latin typeface="+mn-lt"/>
          <a:ea typeface="+mn-ea"/>
          <a:cs typeface="+mn-cs"/>
        </a:defRPr>
      </a:lvl1pPr>
      <a:lvl2pPr marL="609616" algn="l" defTabSz="1219231" rtl="0" eaLnBrk="1" latinLnBrk="0" hangingPunct="1">
        <a:defRPr sz="2400" kern="1200">
          <a:solidFill>
            <a:schemeClr val="tx1"/>
          </a:solidFill>
          <a:latin typeface="+mn-lt"/>
          <a:ea typeface="+mn-ea"/>
          <a:cs typeface="+mn-cs"/>
        </a:defRPr>
      </a:lvl2pPr>
      <a:lvl3pPr marL="1219231" algn="l" defTabSz="1219231" rtl="0" eaLnBrk="1" latinLnBrk="0" hangingPunct="1">
        <a:defRPr sz="2400" kern="1200">
          <a:solidFill>
            <a:schemeClr val="tx1"/>
          </a:solidFill>
          <a:latin typeface="+mn-lt"/>
          <a:ea typeface="+mn-ea"/>
          <a:cs typeface="+mn-cs"/>
        </a:defRPr>
      </a:lvl3pPr>
      <a:lvl4pPr marL="1828845" algn="l" defTabSz="1219231" rtl="0" eaLnBrk="1" latinLnBrk="0" hangingPunct="1">
        <a:defRPr sz="2400" kern="1200">
          <a:solidFill>
            <a:schemeClr val="tx1"/>
          </a:solidFill>
          <a:latin typeface="+mn-lt"/>
          <a:ea typeface="+mn-ea"/>
          <a:cs typeface="+mn-cs"/>
        </a:defRPr>
      </a:lvl4pPr>
      <a:lvl5pPr marL="2438461" algn="l" defTabSz="1219231" rtl="0" eaLnBrk="1" latinLnBrk="0" hangingPunct="1">
        <a:defRPr sz="2400" kern="1200">
          <a:solidFill>
            <a:schemeClr val="tx1"/>
          </a:solidFill>
          <a:latin typeface="+mn-lt"/>
          <a:ea typeface="+mn-ea"/>
          <a:cs typeface="+mn-cs"/>
        </a:defRPr>
      </a:lvl5pPr>
      <a:lvl6pPr marL="3048076" algn="l" defTabSz="1219231" rtl="0" eaLnBrk="1" latinLnBrk="0" hangingPunct="1">
        <a:defRPr sz="2400" kern="1200">
          <a:solidFill>
            <a:schemeClr val="tx1"/>
          </a:solidFill>
          <a:latin typeface="+mn-lt"/>
          <a:ea typeface="+mn-ea"/>
          <a:cs typeface="+mn-cs"/>
        </a:defRPr>
      </a:lvl6pPr>
      <a:lvl7pPr marL="3657692" algn="l" defTabSz="1219231" rtl="0" eaLnBrk="1" latinLnBrk="0" hangingPunct="1">
        <a:defRPr sz="2400" kern="1200">
          <a:solidFill>
            <a:schemeClr val="tx1"/>
          </a:solidFill>
          <a:latin typeface="+mn-lt"/>
          <a:ea typeface="+mn-ea"/>
          <a:cs typeface="+mn-cs"/>
        </a:defRPr>
      </a:lvl7pPr>
      <a:lvl8pPr marL="4267307" algn="l" defTabSz="1219231" rtl="0" eaLnBrk="1" latinLnBrk="0" hangingPunct="1">
        <a:defRPr sz="2400" kern="1200">
          <a:solidFill>
            <a:schemeClr val="tx1"/>
          </a:solidFill>
          <a:latin typeface="+mn-lt"/>
          <a:ea typeface="+mn-ea"/>
          <a:cs typeface="+mn-cs"/>
        </a:defRPr>
      </a:lvl8pPr>
      <a:lvl9pPr marL="4876922" algn="l" defTabSz="1219231"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7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marL="0" marR="0" lvl="0" indent="0" algn="r" defTabSz="1219231" rtl="0" eaLnBrk="1" fontAlgn="auto" latinLnBrk="0" hangingPunct="1">
              <a:lnSpc>
                <a:spcPct val="100000"/>
              </a:lnSpc>
              <a:spcBef>
                <a:spcPts val="0"/>
              </a:spcBef>
              <a:spcAft>
                <a:spcPts val="0"/>
              </a:spcAft>
              <a:buClrTx/>
              <a:buSzTx/>
              <a:buFontTx/>
              <a:buNone/>
              <a:tabLst/>
              <a:defRPr/>
            </a:pPr>
            <a:fld id="{733122C9-A0B9-462F-8757-0847AD287B63}" type="slidenum">
              <a:rPr kumimoji="0" lang="fr-FR" sz="1000" b="1" i="0" u="none" strike="noStrike" kern="1200" cap="none" spc="0" normalizeH="0" baseline="0" noProof="0">
                <a:ln>
                  <a:noFill/>
                </a:ln>
                <a:solidFill>
                  <a:srgbClr val="FFFFFF"/>
                </a:solidFill>
                <a:effectLst/>
                <a:uLnTx/>
                <a:uFillTx/>
                <a:latin typeface="Marianne" panose="02000000000000000000" pitchFamily="2" charset="0"/>
                <a:ea typeface="+mn-ea"/>
                <a:cs typeface="Arial"/>
                <a:sym typeface="Arial"/>
              </a:rPr>
              <a:pPr marL="0" marR="0" lvl="0" indent="0" algn="r" defTabSz="1219231" rtl="0" eaLnBrk="1" fontAlgn="auto" latinLnBrk="0" hangingPunct="1">
                <a:lnSpc>
                  <a:spcPct val="100000"/>
                </a:lnSpc>
                <a:spcBef>
                  <a:spcPts val="0"/>
                </a:spcBef>
                <a:spcAft>
                  <a:spcPts val="0"/>
                </a:spcAft>
                <a:buClrTx/>
                <a:buSzTx/>
                <a:buFontTx/>
                <a:buNone/>
                <a:tabLst/>
                <a:defRPr/>
              </a:pPr>
              <a:t>1</a:t>
            </a:fld>
            <a:endParaRPr kumimoji="0" lang="fr-FR" sz="1000" b="1" i="0" u="none" strike="noStrike" kern="1200" cap="none" spc="0" normalizeH="0" baseline="0" noProof="0" dirty="0">
              <a:ln>
                <a:noFill/>
              </a:ln>
              <a:solidFill>
                <a:srgbClr val="FFFFFF"/>
              </a:solidFill>
              <a:effectLst/>
              <a:uLnTx/>
              <a:uFillTx/>
              <a:latin typeface="Marianne" panose="02000000000000000000" pitchFamily="2" charset="0"/>
              <a:ea typeface="+mn-ea"/>
              <a:cs typeface="Arial"/>
              <a:sym typeface="Arial"/>
            </a:endParaRPr>
          </a:p>
        </p:txBody>
      </p:sp>
      <p:sp>
        <p:nvSpPr>
          <p:cNvPr id="6" name="Espace réservé du pied de page 2"/>
          <p:cNvSpPr>
            <a:spLocks noGrp="1"/>
          </p:cNvSpPr>
          <p:nvPr>
            <p:ph type="ftr" sz="quarter" idx="4294967295"/>
          </p:nvPr>
        </p:nvSpPr>
        <p:spPr>
          <a:xfrm>
            <a:off x="3825064" y="299039"/>
            <a:ext cx="7840662" cy="481013"/>
          </a:xfrm>
        </p:spPr>
        <p:txBody>
          <a:bodyPr/>
          <a:lstStyle/>
          <a:p>
            <a:pPr marL="0" marR="0" lvl="0" indent="0" algn="r" defTabSz="121923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000000"/>
                </a:solidFill>
                <a:effectLst/>
                <a:uLnTx/>
                <a:uFillTx/>
                <a:latin typeface="Marianne" panose="02000000000000000000" pitchFamily="2" charset="0"/>
                <a:ea typeface="+mn-ea"/>
                <a:cs typeface="Arial"/>
                <a:sym typeface="Arial"/>
              </a:rPr>
              <a:t>Secrétariat général pour l’investissement </a:t>
            </a:r>
          </a:p>
        </p:txBody>
      </p:sp>
      <p:sp>
        <p:nvSpPr>
          <p:cNvPr id="7" name="Titre 6"/>
          <p:cNvSpPr>
            <a:spLocks noGrp="1"/>
          </p:cNvSpPr>
          <p:nvPr>
            <p:ph type="title"/>
          </p:nvPr>
        </p:nvSpPr>
        <p:spPr>
          <a:xfrm>
            <a:off x="558555" y="1035096"/>
            <a:ext cx="11232000" cy="5395200"/>
          </a:xfrm>
        </p:spPr>
        <p:txBody>
          <a:bodyPr/>
          <a:lstStyle/>
          <a:p>
            <a:pPr marL="0" indent="0" algn="ctr">
              <a:buNone/>
            </a:pPr>
            <a:r>
              <a:rPr lang="fr-FR" dirty="0" smtClean="0"/>
              <a:t>Stratégie nationale Robotique</a:t>
            </a:r>
            <a:br>
              <a:rPr lang="fr-FR" dirty="0" smtClean="0"/>
            </a:br>
            <a:r>
              <a:rPr lang="fr-FR" dirty="0" smtClean="0"/>
              <a:t/>
            </a:r>
            <a:br>
              <a:rPr lang="fr-FR" dirty="0" smtClean="0"/>
            </a:br>
            <a:r>
              <a:rPr lang="fr-FR" dirty="0" smtClean="0"/>
              <a:t>Etape 2</a:t>
            </a:r>
            <a:br>
              <a:rPr lang="fr-FR" dirty="0" smtClean="0"/>
            </a:br>
            <a:r>
              <a:rPr lang="fr-FR" dirty="0" smtClean="0"/>
              <a:t/>
            </a:r>
            <a:br>
              <a:rPr lang="fr-FR" dirty="0" smtClean="0"/>
            </a:br>
            <a:r>
              <a:rPr lang="fr-FR" dirty="0" smtClean="0"/>
              <a:t>Lancement d’un AMI ROBOTIQUE</a:t>
            </a:r>
            <a:br>
              <a:rPr lang="fr-FR" dirty="0" smtClean="0"/>
            </a:br>
            <a:r>
              <a:rPr lang="fr-FR" dirty="0" smtClean="0"/>
              <a:t>AAP Pionniers de l’IA</a:t>
            </a:r>
            <a:endParaRPr lang="fr-FR" dirty="0"/>
          </a:p>
        </p:txBody>
      </p:sp>
      <p:sp>
        <p:nvSpPr>
          <p:cNvPr id="8" name="Espace réservé du pied de page 4">
            <a:extLst>
              <a:ext uri="{FF2B5EF4-FFF2-40B4-BE49-F238E27FC236}">
                <a16:creationId xmlns:a16="http://schemas.microsoft.com/office/drawing/2014/main" id="{867A9328-0CA8-5137-8AE6-0DE3BF58C7AD}"/>
              </a:ext>
            </a:extLst>
          </p:cNvPr>
          <p:cNvSpPr>
            <a:spLocks noGrp="1"/>
          </p:cNvSpPr>
          <p:nvPr>
            <p:ph type="ftr" sz="quarter" idx="4294967295"/>
          </p:nvPr>
        </p:nvSpPr>
        <p:spPr>
          <a:xfrm>
            <a:off x="4038600" y="6438238"/>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srgbClr val="FFFFFF"/>
                </a:solidFill>
                <a:effectLst/>
                <a:uLnTx/>
                <a:uFillTx/>
                <a:latin typeface="Marianne" panose="02000000000000000000" pitchFamily="2" charset="0"/>
                <a:ea typeface="+mn-ea"/>
                <a:cs typeface="+mn-cs"/>
              </a:rPr>
              <a:t>02/07/2025</a:t>
            </a:r>
            <a:endParaRPr kumimoji="0" lang="fr-FR" sz="16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endParaRPr>
          </a:p>
        </p:txBody>
      </p:sp>
    </p:spTree>
    <p:extLst>
      <p:ext uri="{BB962C8B-B14F-4D97-AF65-F5344CB8AC3E}">
        <p14:creationId xmlns:p14="http://schemas.microsoft.com/office/powerpoint/2010/main" val="684377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Titre 5"/>
          <p:cNvSpPr>
            <a:spLocks noGrp="1"/>
          </p:cNvSpPr>
          <p:nvPr>
            <p:ph type="title"/>
          </p:nvPr>
        </p:nvSpPr>
        <p:spPr/>
        <p:txBody>
          <a:bodyPr/>
          <a:lstStyle/>
          <a:p>
            <a:r>
              <a:rPr lang="fr-FR" dirty="0" smtClean="0"/>
              <a:t>Appel à projets « Pionniers de l’IA »</a:t>
            </a:r>
            <a:endParaRPr lang="fr-FR" dirty="0"/>
          </a:p>
        </p:txBody>
      </p:sp>
      <p:sp>
        <p:nvSpPr>
          <p:cNvPr id="4" name="Espace réservé du pied de page 3"/>
          <p:cNvSpPr>
            <a:spLocks noGrp="1"/>
          </p:cNvSpPr>
          <p:nvPr>
            <p:ph type="ftr" sz="quarter" idx="3"/>
          </p:nvPr>
        </p:nvSpPr>
        <p:spPr/>
        <p:txBody>
          <a:bodyPr/>
          <a:lstStyle/>
          <a:p>
            <a:r>
              <a:rPr lang="fr-FR" smtClean="0"/>
              <a:t>Comité de pilotage ministériel électronique, robotique et machines intelligentes</a:t>
            </a:r>
            <a:endParaRPr lang="fr-FR" dirty="0"/>
          </a:p>
        </p:txBody>
      </p:sp>
      <p:sp>
        <p:nvSpPr>
          <p:cNvPr id="8" name="Espace réservé du texte 7"/>
          <p:cNvSpPr>
            <a:spLocks noGrp="1"/>
          </p:cNvSpPr>
          <p:nvPr>
            <p:ph type="body" sz="quarter" idx="14"/>
          </p:nvPr>
        </p:nvSpPr>
        <p:spPr>
          <a:xfrm>
            <a:off x="431802" y="1704608"/>
            <a:ext cx="11232445" cy="3840427"/>
          </a:xfrm>
        </p:spPr>
        <p:txBody>
          <a:bodyPr/>
          <a:lstStyle/>
          <a:p>
            <a:r>
              <a:rPr lang="fr-FR" sz="1600" dirty="0"/>
              <a:t>« Pionniers de l’IA » vise à faire émerger une nouvelle génération de projets d’IA à très fort </a:t>
            </a:r>
            <a:r>
              <a:rPr lang="fr-FR" sz="1600" dirty="0" smtClean="0"/>
              <a:t>impact</a:t>
            </a:r>
            <a:r>
              <a:rPr lang="fr-FR" sz="1600" dirty="0"/>
              <a:t>.</a:t>
            </a:r>
            <a:r>
              <a:rPr lang="fr-FR" sz="1600" dirty="0"/>
              <a:t> </a:t>
            </a:r>
            <a:r>
              <a:rPr lang="fr-FR" sz="1600" dirty="0" smtClean="0"/>
              <a:t>Ce </a:t>
            </a:r>
            <a:r>
              <a:rPr lang="fr-FR" sz="1600" dirty="0"/>
              <a:t>dispositif cible les acteurs stratégiques de la chaîne de valeur de l’IA (startups </a:t>
            </a:r>
            <a:r>
              <a:rPr lang="fr-FR" sz="1600" dirty="0" err="1"/>
              <a:t>deeptech</a:t>
            </a:r>
            <a:r>
              <a:rPr lang="fr-FR" sz="1600" dirty="0"/>
              <a:t>, laboratoires d’excellence, consortia public-privé) disposant :</a:t>
            </a:r>
          </a:p>
          <a:p>
            <a:pPr marL="0" lvl="0" indent="-342900">
              <a:spcAft>
                <a:spcPts val="0"/>
              </a:spcAft>
              <a:buFont typeface="Wingdings" panose="05000000000000000000" pitchFamily="2" charset="2"/>
              <a:buChar char="§"/>
            </a:pPr>
            <a:r>
              <a:rPr lang="fr-FR" sz="1600" dirty="0" smtClean="0"/>
              <a:t>d’un </a:t>
            </a:r>
            <a:r>
              <a:rPr lang="fr-FR" sz="1600" b="1" dirty="0"/>
              <a:t>cas d’usage transformant</a:t>
            </a:r>
            <a:r>
              <a:rPr lang="fr-FR" sz="1600" dirty="0"/>
              <a:t>, aligné avec des enjeux économiques et industriels majeurs ;</a:t>
            </a:r>
          </a:p>
          <a:p>
            <a:pPr marL="0" lvl="0" indent="-342900">
              <a:spcAft>
                <a:spcPts val="0"/>
              </a:spcAft>
              <a:buFont typeface="Wingdings" panose="05000000000000000000" pitchFamily="2" charset="2"/>
              <a:buChar char="§"/>
            </a:pPr>
            <a:r>
              <a:rPr lang="fr-FR" sz="1600" dirty="0" smtClean="0"/>
              <a:t>d’un </a:t>
            </a:r>
            <a:r>
              <a:rPr lang="fr-FR" sz="1600" b="1" dirty="0"/>
              <a:t>pari technologique</a:t>
            </a:r>
            <a:r>
              <a:rPr lang="fr-FR" sz="1600" dirty="0"/>
              <a:t> clair, mesurable dès les premiers mois </a:t>
            </a:r>
            <a:r>
              <a:rPr lang="fr-FR" sz="1600" dirty="0" smtClean="0"/>
              <a:t>;</a:t>
            </a:r>
          </a:p>
          <a:p>
            <a:pPr marL="0" lvl="0" indent="-342900">
              <a:spcAft>
                <a:spcPts val="0"/>
              </a:spcAft>
              <a:buFont typeface="Wingdings" panose="05000000000000000000" pitchFamily="2" charset="2"/>
              <a:buChar char="§"/>
            </a:pPr>
            <a:r>
              <a:rPr lang="fr-FR" sz="1600" dirty="0" smtClean="0"/>
              <a:t>d’un </a:t>
            </a:r>
            <a:r>
              <a:rPr lang="fr-FR" sz="1600" dirty="0"/>
              <a:t>accès à des </a:t>
            </a:r>
            <a:r>
              <a:rPr lang="fr-FR" sz="1600" b="1" dirty="0"/>
              <a:t>données critiques</a:t>
            </a:r>
            <a:r>
              <a:rPr lang="fr-FR" sz="1600" dirty="0"/>
              <a:t>, véritable actif de compétitivité à l’échelle mondiale</a:t>
            </a:r>
            <a:r>
              <a:rPr lang="fr-FR" sz="1600" dirty="0" smtClean="0"/>
              <a:t>.</a:t>
            </a:r>
            <a:endParaRPr lang="fr-FR" sz="1600" dirty="0"/>
          </a:p>
          <a:p>
            <a:endParaRPr lang="fr-FR" sz="400" dirty="0" smtClean="0"/>
          </a:p>
          <a:p>
            <a:r>
              <a:rPr lang="fr-FR" sz="1600" dirty="0" smtClean="0"/>
              <a:t>Parmi </a:t>
            </a:r>
            <a:r>
              <a:rPr lang="fr-FR" sz="1600" dirty="0"/>
              <a:t>les secteurs visés en priorité par les « Pionniers de l’IA » se trouve </a:t>
            </a:r>
            <a:r>
              <a:rPr lang="fr-FR" sz="1600" b="1" dirty="0"/>
              <a:t>la production industrielle, servie par la convergence entre les technologies d’IA et de </a:t>
            </a:r>
            <a:r>
              <a:rPr lang="fr-FR" sz="1600" b="1" dirty="0" smtClean="0"/>
              <a:t>robotique</a:t>
            </a:r>
            <a:r>
              <a:rPr lang="fr-FR" sz="1600" dirty="0"/>
              <a:t> </a:t>
            </a:r>
          </a:p>
          <a:p>
            <a:r>
              <a:rPr lang="fr-FR" sz="1400" i="1" dirty="0"/>
              <a:t>D</a:t>
            </a:r>
            <a:r>
              <a:rPr lang="fr-FR" sz="1400" b="1" i="1" dirty="0" smtClean="0"/>
              <a:t>éveloppement </a:t>
            </a:r>
            <a:r>
              <a:rPr lang="fr-FR" sz="1400" b="1" i="1" dirty="0"/>
              <a:t>de modèles de vision-langage-action</a:t>
            </a:r>
            <a:r>
              <a:rPr lang="fr-FR" sz="1400" i="1" dirty="0"/>
              <a:t> (VLM), </a:t>
            </a:r>
            <a:r>
              <a:rPr lang="fr-FR" sz="1400" b="1" i="1" dirty="0" smtClean="0"/>
              <a:t>plateformes </a:t>
            </a:r>
            <a:r>
              <a:rPr lang="fr-FR" sz="1400" b="1" i="1" dirty="0"/>
              <a:t>de simulation physique des environnements de robots</a:t>
            </a:r>
            <a:r>
              <a:rPr lang="fr-FR" sz="1400" i="1" dirty="0"/>
              <a:t> afin de produire des données synthétiques pour l’entraînement des robots intelligents, </a:t>
            </a:r>
            <a:r>
              <a:rPr lang="fr-FR" sz="1400" b="1" i="1" dirty="0" smtClean="0"/>
              <a:t>systèmes </a:t>
            </a:r>
            <a:r>
              <a:rPr lang="fr-FR" sz="1400" b="1" i="1" dirty="0"/>
              <a:t>de traitement en temps réel assisté par IA des flux de données</a:t>
            </a:r>
            <a:r>
              <a:rPr lang="fr-FR" sz="1400" i="1" dirty="0"/>
              <a:t> dans les robots en fonctionnement (capteurs, données d’environnement</a:t>
            </a:r>
            <a:r>
              <a:rPr lang="fr-FR" sz="1400" i="1" dirty="0" smtClean="0"/>
              <a:t>),….</a:t>
            </a:r>
            <a:endParaRPr lang="fr-FR" sz="1400" i="1" dirty="0"/>
          </a:p>
          <a:p>
            <a:pPr marL="355600" indent="-342900">
              <a:spcAft>
                <a:spcPts val="0"/>
              </a:spcAft>
              <a:buFont typeface="Wingdings" panose="05000000000000000000" pitchFamily="2" charset="2"/>
              <a:buChar char="§"/>
            </a:pPr>
            <a:r>
              <a:rPr lang="fr-FR" sz="1600" dirty="0" smtClean="0"/>
              <a:t>une </a:t>
            </a:r>
            <a:r>
              <a:rPr lang="fr-FR" sz="1600" dirty="0"/>
              <a:t>méthode de </a:t>
            </a:r>
            <a:r>
              <a:rPr lang="fr-FR" sz="1600" b="1" dirty="0"/>
              <a:t>financement agile</a:t>
            </a:r>
            <a:r>
              <a:rPr lang="fr-FR" sz="1600" dirty="0"/>
              <a:t>, par jalons progressifs, </a:t>
            </a:r>
            <a:r>
              <a:rPr lang="fr-FR" sz="1600" dirty="0" smtClean="0"/>
              <a:t>en </a:t>
            </a:r>
            <a:r>
              <a:rPr lang="fr-FR" sz="1600" b="1" dirty="0" smtClean="0"/>
              <a:t>trois </a:t>
            </a:r>
            <a:r>
              <a:rPr lang="fr-FR" sz="1600" b="1" dirty="0"/>
              <a:t>phases de durées et de montant d’aides </a:t>
            </a:r>
            <a:r>
              <a:rPr lang="fr-FR" sz="1600" b="1" dirty="0" smtClean="0"/>
              <a:t>croissantes</a:t>
            </a:r>
            <a:r>
              <a:rPr lang="fr-FR" sz="1600" dirty="0" smtClean="0"/>
              <a:t> </a:t>
            </a:r>
          </a:p>
          <a:p>
            <a:pPr marL="355600" indent="-342900">
              <a:spcAft>
                <a:spcPts val="0"/>
              </a:spcAft>
              <a:buFont typeface="Wingdings" panose="05000000000000000000" pitchFamily="2" charset="2"/>
              <a:buChar char="§"/>
            </a:pPr>
            <a:r>
              <a:rPr lang="fr-FR" sz="1600" b="1" dirty="0" smtClean="0"/>
              <a:t>une </a:t>
            </a:r>
            <a:r>
              <a:rPr lang="fr-FR" sz="1600" b="1" dirty="0"/>
              <a:t>grande liberté sera laissée aux consortiums soutenus par les « Pionniers de l’IA » pour intégrer des nouveaux partenaires aux projets en cours d’exécution, entre les phases</a:t>
            </a:r>
            <a:r>
              <a:rPr lang="fr-FR" sz="1600" dirty="0" smtClean="0"/>
              <a:t>.</a:t>
            </a:r>
          </a:p>
          <a:p>
            <a:pPr marL="355600" indent="-342900">
              <a:spcAft>
                <a:spcPts val="0"/>
              </a:spcAft>
              <a:buFont typeface="Wingdings" panose="05000000000000000000" pitchFamily="2" charset="2"/>
              <a:buChar char="§"/>
            </a:pPr>
            <a:endParaRPr lang="fr-FR" sz="500" dirty="0" smtClean="0"/>
          </a:p>
          <a:p>
            <a:pPr marL="0"/>
            <a:r>
              <a:rPr lang="fr-FR" sz="1400" b="1" i="1" dirty="0">
                <a:solidFill>
                  <a:srgbClr val="0070C0"/>
                </a:solidFill>
              </a:rPr>
              <a:t>Les </a:t>
            </a:r>
            <a:r>
              <a:rPr lang="fr-FR" sz="1400" b="1" i="1" dirty="0" smtClean="0">
                <a:solidFill>
                  <a:srgbClr val="0070C0"/>
                </a:solidFill>
              </a:rPr>
              <a:t>répondants </a:t>
            </a:r>
            <a:r>
              <a:rPr lang="fr-FR" sz="1400" b="1" i="1" dirty="0">
                <a:solidFill>
                  <a:srgbClr val="0070C0"/>
                </a:solidFill>
              </a:rPr>
              <a:t>à </a:t>
            </a:r>
            <a:r>
              <a:rPr lang="fr-FR" sz="1400" b="1" i="1" dirty="0">
                <a:solidFill>
                  <a:srgbClr val="0070C0"/>
                </a:solidFill>
              </a:rPr>
              <a:t>l’ </a:t>
            </a:r>
            <a:r>
              <a:rPr lang="fr-FR" sz="1400" b="1" i="1" dirty="0">
                <a:solidFill>
                  <a:srgbClr val="0070C0"/>
                </a:solidFill>
              </a:rPr>
              <a:t>AMI de la stratégie robotique sont invités à penser leurs projets en articulation avec des projets soutenus par </a:t>
            </a:r>
            <a:r>
              <a:rPr lang="fr-FR" sz="1400" b="1" i="1" dirty="0" smtClean="0">
                <a:solidFill>
                  <a:srgbClr val="0070C0"/>
                </a:solidFill>
              </a:rPr>
              <a:t>l’AAP </a:t>
            </a:r>
            <a:r>
              <a:rPr lang="fr-FR" sz="1400" b="1" i="1" dirty="0">
                <a:solidFill>
                  <a:srgbClr val="0070C0"/>
                </a:solidFill>
              </a:rPr>
              <a:t>« </a:t>
            </a:r>
            <a:r>
              <a:rPr lang="fr-FR" sz="1400" b="1" i="1" dirty="0" smtClean="0">
                <a:solidFill>
                  <a:srgbClr val="0070C0"/>
                </a:solidFill>
              </a:rPr>
              <a:t>Pionniers </a:t>
            </a:r>
            <a:r>
              <a:rPr lang="fr-FR" sz="1400" b="1" i="1" dirty="0">
                <a:solidFill>
                  <a:srgbClr val="0070C0"/>
                </a:solidFill>
              </a:rPr>
              <a:t>de </a:t>
            </a:r>
            <a:r>
              <a:rPr lang="fr-FR" sz="1400" b="1" i="1" dirty="0" smtClean="0">
                <a:solidFill>
                  <a:srgbClr val="0070C0"/>
                </a:solidFill>
              </a:rPr>
              <a:t>l’IA », </a:t>
            </a:r>
            <a:r>
              <a:rPr lang="fr-FR" sz="1400" b="1" i="1" dirty="0">
                <a:solidFill>
                  <a:srgbClr val="0070C0"/>
                </a:solidFill>
              </a:rPr>
              <a:t>en anticipation de s’insérer dans des consortiums dans leurs phases de démonstrateurs ou de passage à l’échelle</a:t>
            </a:r>
            <a:r>
              <a:rPr lang="fr-FR" sz="1400" b="1" i="1" dirty="0">
                <a:solidFill>
                  <a:srgbClr val="0070C0"/>
                </a:solidFill>
              </a:rPr>
              <a:t> </a:t>
            </a:r>
            <a:endParaRPr lang="fr-FR" sz="1400" b="1" i="1" dirty="0">
              <a:solidFill>
                <a:srgbClr val="0070C0"/>
              </a:solidFill>
            </a:endParaRPr>
          </a:p>
          <a:p>
            <a:r>
              <a:rPr lang="fr-FR" dirty="0"/>
              <a:t> </a:t>
            </a:r>
          </a:p>
          <a:p>
            <a:endParaRPr lang="fr-FR" dirty="0"/>
          </a:p>
        </p:txBody>
      </p:sp>
    </p:spTree>
    <p:extLst>
      <p:ext uri="{BB962C8B-B14F-4D97-AF65-F5344CB8AC3E}">
        <p14:creationId xmlns:p14="http://schemas.microsoft.com/office/powerpoint/2010/main" val="4174894606"/>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4"/>
          </p:nvPr>
        </p:nvSpPr>
        <p:spPr/>
        <p:txBody>
          <a:bodyPr/>
          <a:lstStyle/>
          <a:p>
            <a:pPr marL="0" marR="0" lvl="0" indent="0" algn="r" defTabSz="1219231" rtl="0" eaLnBrk="1" fontAlgn="auto" latinLnBrk="0" hangingPunct="1">
              <a:lnSpc>
                <a:spcPct val="100000"/>
              </a:lnSpc>
              <a:spcBef>
                <a:spcPts val="0"/>
              </a:spcBef>
              <a:spcAft>
                <a:spcPts val="0"/>
              </a:spcAft>
              <a:buClrTx/>
              <a:buSzTx/>
              <a:buFontTx/>
              <a:buNone/>
              <a:tabLst/>
              <a:defRPr/>
            </a:pPr>
            <a:fld id="{733122C9-A0B9-462F-8757-0847AD287B63}" type="slidenum">
              <a:rPr kumimoji="0" lang="fr-FR" sz="1000" b="1" i="0" u="none" strike="noStrike" kern="1200" cap="none" spc="0" normalizeH="0" baseline="0" noProof="0">
                <a:ln>
                  <a:noFill/>
                </a:ln>
                <a:solidFill>
                  <a:srgbClr val="FFFFFF"/>
                </a:solidFill>
                <a:effectLst/>
                <a:uLnTx/>
                <a:uFillTx/>
                <a:latin typeface="Marianne" panose="02000000000000000000" pitchFamily="2" charset="0"/>
                <a:ea typeface="+mn-ea"/>
                <a:cs typeface="Arial"/>
                <a:sym typeface="Arial"/>
              </a:rPr>
              <a:pPr marL="0" marR="0" lvl="0" indent="0" algn="r" defTabSz="1219231" rtl="0" eaLnBrk="1" fontAlgn="auto" latinLnBrk="0" hangingPunct="1">
                <a:lnSpc>
                  <a:spcPct val="100000"/>
                </a:lnSpc>
                <a:spcBef>
                  <a:spcPts val="0"/>
                </a:spcBef>
                <a:spcAft>
                  <a:spcPts val="0"/>
                </a:spcAft>
                <a:buClrTx/>
                <a:buSzTx/>
                <a:buFontTx/>
                <a:buNone/>
                <a:tabLst/>
                <a:defRPr/>
              </a:pPr>
              <a:t>11</a:t>
            </a:fld>
            <a:endParaRPr kumimoji="0" lang="fr-FR" sz="1000" b="1" i="0" u="none" strike="noStrike" kern="1200" cap="none" spc="0" normalizeH="0" baseline="0" noProof="0" dirty="0">
              <a:ln>
                <a:noFill/>
              </a:ln>
              <a:solidFill>
                <a:srgbClr val="FFFFFF"/>
              </a:solidFill>
              <a:effectLst/>
              <a:uLnTx/>
              <a:uFillTx/>
              <a:latin typeface="Marianne" panose="02000000000000000000" pitchFamily="2" charset="0"/>
              <a:ea typeface="+mn-ea"/>
              <a:cs typeface="Arial"/>
              <a:sym typeface="Arial"/>
            </a:endParaRPr>
          </a:p>
        </p:txBody>
      </p:sp>
      <p:sp>
        <p:nvSpPr>
          <p:cNvPr id="6" name="Espace réservé du pied de page 2"/>
          <p:cNvSpPr>
            <a:spLocks noGrp="1"/>
          </p:cNvSpPr>
          <p:nvPr>
            <p:ph type="ftr" sz="quarter" idx="4294967295"/>
          </p:nvPr>
        </p:nvSpPr>
        <p:spPr>
          <a:xfrm>
            <a:off x="3825064" y="299039"/>
            <a:ext cx="7840662" cy="481013"/>
          </a:xfrm>
        </p:spPr>
        <p:txBody>
          <a:bodyPr/>
          <a:lstStyle/>
          <a:p>
            <a:pPr marL="0" marR="0" lvl="0" indent="0" algn="r" defTabSz="121923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000000"/>
                </a:solidFill>
                <a:effectLst/>
                <a:uLnTx/>
                <a:uFillTx/>
                <a:latin typeface="Marianne" panose="02000000000000000000" pitchFamily="2" charset="0"/>
                <a:ea typeface="+mn-ea"/>
                <a:cs typeface="Arial"/>
                <a:sym typeface="Arial"/>
              </a:rPr>
              <a:t>Secrétariat général pour l’investissement </a:t>
            </a:r>
          </a:p>
        </p:txBody>
      </p:sp>
      <p:sp>
        <p:nvSpPr>
          <p:cNvPr id="7" name="Titre 6"/>
          <p:cNvSpPr>
            <a:spLocks noGrp="1"/>
          </p:cNvSpPr>
          <p:nvPr>
            <p:ph type="title"/>
          </p:nvPr>
        </p:nvSpPr>
        <p:spPr>
          <a:xfrm>
            <a:off x="558555" y="1035096"/>
            <a:ext cx="11232000" cy="5395200"/>
          </a:xfrm>
        </p:spPr>
        <p:txBody>
          <a:bodyPr>
            <a:normAutofit/>
          </a:bodyPr>
          <a:lstStyle/>
          <a:p>
            <a:pPr marL="0" indent="0" algn="r">
              <a:buNone/>
            </a:pP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r>
              <a:rPr lang="fr-FR" dirty="0"/>
              <a:t/>
            </a:r>
            <a:br>
              <a:rPr lang="fr-FR" dirty="0"/>
            </a:br>
            <a:r>
              <a:rPr lang="fr-FR" dirty="0" smtClean="0"/>
              <a:t/>
            </a:r>
            <a:br>
              <a:rPr lang="fr-FR" dirty="0" smtClean="0"/>
            </a:br>
            <a:endParaRPr lang="fr-FR" b="0" dirty="0">
              <a:solidFill>
                <a:schemeClr val="tx1"/>
              </a:solidFill>
            </a:endParaRPr>
          </a:p>
        </p:txBody>
      </p:sp>
      <p:sp>
        <p:nvSpPr>
          <p:cNvPr id="8" name="Espace réservé du pied de page 4">
            <a:extLst>
              <a:ext uri="{FF2B5EF4-FFF2-40B4-BE49-F238E27FC236}">
                <a16:creationId xmlns:a16="http://schemas.microsoft.com/office/drawing/2014/main" id="{867A9328-0CA8-5137-8AE6-0DE3BF58C7AD}"/>
              </a:ext>
            </a:extLst>
          </p:cNvPr>
          <p:cNvSpPr>
            <a:spLocks noGrp="1"/>
          </p:cNvSpPr>
          <p:nvPr>
            <p:ph type="ftr" sz="quarter" idx="4294967295"/>
          </p:nvPr>
        </p:nvSpPr>
        <p:spPr>
          <a:xfrm>
            <a:off x="4038600" y="6438238"/>
            <a:ext cx="4114800" cy="365125"/>
          </a:xfrm>
          <a:prstGeom prst="rect">
            <a:avLst/>
          </a:prstGeo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r-FR" sz="1600" b="1" i="0" u="none" strike="noStrike" kern="1200" cap="none" spc="0" normalizeH="0" baseline="0" noProof="0" dirty="0" smtClean="0">
                <a:ln>
                  <a:noFill/>
                </a:ln>
                <a:solidFill>
                  <a:srgbClr val="FFFFFF"/>
                </a:solidFill>
                <a:effectLst/>
                <a:uLnTx/>
                <a:uFillTx/>
                <a:latin typeface="Marianne" panose="02000000000000000000" pitchFamily="2" charset="0"/>
                <a:ea typeface="+mn-ea"/>
                <a:cs typeface="+mn-cs"/>
              </a:rPr>
              <a:t>02/07/2025</a:t>
            </a:r>
            <a:endParaRPr kumimoji="0" lang="fr-FR" sz="1600" b="1" i="0" u="none" strike="noStrike" kern="1200" cap="none" spc="0" normalizeH="0" baseline="0" noProof="0" dirty="0">
              <a:ln>
                <a:noFill/>
              </a:ln>
              <a:solidFill>
                <a:srgbClr val="FFFFFF"/>
              </a:solidFill>
              <a:effectLst/>
              <a:uLnTx/>
              <a:uFillTx/>
              <a:latin typeface="Marianne" panose="02000000000000000000" pitchFamily="2" charset="0"/>
              <a:ea typeface="+mn-ea"/>
              <a:cs typeface="+mn-cs"/>
            </a:endParaRPr>
          </a:p>
        </p:txBody>
      </p:sp>
      <p:pic>
        <p:nvPicPr>
          <p:cNvPr id="2" name="Image 1"/>
          <p:cNvPicPr>
            <a:picLocks noChangeAspect="1"/>
          </p:cNvPicPr>
          <p:nvPr/>
        </p:nvPicPr>
        <p:blipFill rotWithShape="1">
          <a:blip r:embed="rId2">
            <a:biLevel thresh="50000"/>
          </a:blip>
          <a:srcRect r="61980"/>
          <a:stretch/>
        </p:blipFill>
        <p:spPr>
          <a:xfrm>
            <a:off x="8597086" y="4737268"/>
            <a:ext cx="3390147" cy="1589111"/>
          </a:xfrm>
          <a:prstGeom prst="rect">
            <a:avLst/>
          </a:prstGeom>
        </p:spPr>
      </p:pic>
      <p:sp>
        <p:nvSpPr>
          <p:cNvPr id="3" name="Rectangle 2"/>
          <p:cNvSpPr/>
          <p:nvPr/>
        </p:nvSpPr>
        <p:spPr>
          <a:xfrm>
            <a:off x="558555" y="1310048"/>
            <a:ext cx="6096000" cy="3427220"/>
          </a:xfrm>
          <a:prstGeom prst="rect">
            <a:avLst/>
          </a:prstGeom>
        </p:spPr>
        <p:txBody>
          <a:bodyPr>
            <a:spAutoFit/>
          </a:bodyPr>
          <a:lstStyle/>
          <a:p>
            <a:r>
              <a:rPr lang="fr-FR" sz="4334" b="1" dirty="0" smtClean="0">
                <a:solidFill>
                  <a:srgbClr val="FFFFFF"/>
                </a:solidFill>
                <a:latin typeface="Marianne" panose="02000000000000000000" pitchFamily="2" charset="0"/>
                <a:ea typeface="+mj-ea"/>
                <a:cs typeface="+mj-cs"/>
              </a:rPr>
              <a:t>Merci</a:t>
            </a:r>
          </a:p>
          <a:p>
            <a:endParaRPr lang="fr-FR" sz="4334" b="1" dirty="0">
              <a:solidFill>
                <a:srgbClr val="FFFFFF"/>
              </a:solidFill>
              <a:latin typeface="Marianne" panose="02000000000000000000" pitchFamily="2" charset="0"/>
              <a:ea typeface="+mj-ea"/>
              <a:cs typeface="+mj-cs"/>
            </a:endParaRPr>
          </a:p>
          <a:p>
            <a:r>
              <a:rPr lang="fr-FR" sz="4334" b="1" dirty="0" smtClean="0">
                <a:solidFill>
                  <a:srgbClr val="FFFFFF"/>
                </a:solidFill>
                <a:latin typeface="Marianne" panose="02000000000000000000" pitchFamily="2" charset="0"/>
                <a:ea typeface="+mj-ea"/>
                <a:cs typeface="+mj-cs"/>
              </a:rPr>
              <a:t>A votre disposition pour répondre à vos questions</a:t>
            </a:r>
            <a:endParaRPr lang="fr-FR" dirty="0"/>
          </a:p>
        </p:txBody>
      </p:sp>
    </p:spTree>
    <p:extLst>
      <p:ext uri="{BB962C8B-B14F-4D97-AF65-F5344CB8AC3E}">
        <p14:creationId xmlns:p14="http://schemas.microsoft.com/office/powerpoint/2010/main" val="2794376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Contexte: Intensité concurrentielle</a:t>
            </a:r>
            <a:endParaRPr lang="fr-FR" dirty="0"/>
          </a:p>
        </p:txBody>
      </p:sp>
      <p:sp>
        <p:nvSpPr>
          <p:cNvPr id="3" name="Espace réservé du contenu 2"/>
          <p:cNvSpPr>
            <a:spLocks noGrp="1"/>
          </p:cNvSpPr>
          <p:nvPr>
            <p:ph idx="4294967295"/>
          </p:nvPr>
        </p:nvSpPr>
        <p:spPr>
          <a:xfrm>
            <a:off x="431801" y="1907512"/>
            <a:ext cx="10515600" cy="4351338"/>
          </a:xfrm>
        </p:spPr>
        <p:txBody>
          <a:bodyPr>
            <a:noAutofit/>
          </a:bodyPr>
          <a:lstStyle/>
          <a:p>
            <a:r>
              <a:rPr lang="fr-FR" dirty="0"/>
              <a:t>Les </a:t>
            </a:r>
            <a:r>
              <a:rPr lang="fr-FR" b="1" dirty="0">
                <a:solidFill>
                  <a:srgbClr val="0070C0"/>
                </a:solidFill>
              </a:rPr>
              <a:t>géants du digital </a:t>
            </a:r>
            <a:r>
              <a:rPr lang="fr-FR" dirty="0"/>
              <a:t>mobilisent des investissements conséquents pour entrer dans le « hardware ». Des « licornes » asiatiques ou américaines d’envergure mondiale émergent. </a:t>
            </a:r>
            <a:endParaRPr lang="fr-FR" dirty="0" smtClean="0"/>
          </a:p>
          <a:p>
            <a:endParaRPr lang="fr-FR" sz="1600" dirty="0" smtClean="0">
              <a:latin typeface="Marianne" panose="02000000000000000000" pitchFamily="2" charset="0"/>
            </a:endParaRPr>
          </a:p>
          <a:p>
            <a:r>
              <a:rPr lang="fr-FR" dirty="0" smtClean="0"/>
              <a:t>De </a:t>
            </a:r>
            <a:r>
              <a:rPr lang="fr-FR" dirty="0"/>
              <a:t>grandes entreprises de robotique « AI Native » vont apparaitre et entrer dans le top 10 des leaders mondiaux. </a:t>
            </a:r>
            <a:endParaRPr lang="fr-FR" dirty="0" smtClean="0"/>
          </a:p>
          <a:p>
            <a:endParaRPr lang="fr-FR" sz="1600" dirty="0">
              <a:latin typeface="Marianne" panose="02000000000000000000" pitchFamily="2" charset="0"/>
            </a:endParaRPr>
          </a:p>
          <a:p>
            <a:r>
              <a:rPr lang="fr-FR" dirty="0"/>
              <a:t>L</a:t>
            </a:r>
            <a:r>
              <a:rPr lang="fr-FR" dirty="0" smtClean="0"/>
              <a:t>a </a:t>
            </a:r>
            <a:r>
              <a:rPr lang="fr-FR" b="1" dirty="0">
                <a:solidFill>
                  <a:srgbClr val="0070C0"/>
                </a:solidFill>
              </a:rPr>
              <a:t>Chine</a:t>
            </a:r>
            <a:r>
              <a:rPr lang="fr-FR" dirty="0"/>
              <a:t> est entrée en phase de déploiement massif de robots industriels conçus et fabriqués nationalement, tant pour ses besoins nationaux que dans une démarche de </a:t>
            </a:r>
            <a:r>
              <a:rPr lang="fr-FR" dirty="0" smtClean="0"/>
              <a:t>conquête</a:t>
            </a:r>
            <a:r>
              <a:rPr lang="fr-FR" dirty="0"/>
              <a:t> </a:t>
            </a:r>
            <a:r>
              <a:rPr lang="fr-FR" dirty="0" smtClean="0"/>
              <a:t>« agressive » </a:t>
            </a:r>
            <a:r>
              <a:rPr lang="fr-FR" dirty="0"/>
              <a:t>de marchés internationaux. </a:t>
            </a:r>
            <a:endParaRPr lang="fr-FR" dirty="0" smtClean="0"/>
          </a:p>
          <a:p>
            <a:endParaRPr lang="fr-FR" dirty="0" smtClean="0"/>
          </a:p>
          <a:p>
            <a:r>
              <a:rPr lang="fr-FR" dirty="0" smtClean="0"/>
              <a:t>La </a:t>
            </a:r>
            <a:r>
              <a:rPr lang="fr-FR" dirty="0"/>
              <a:t>présidence de </a:t>
            </a:r>
            <a:r>
              <a:rPr lang="fr-FR" dirty="0" err="1"/>
              <a:t>Trump</a:t>
            </a:r>
            <a:r>
              <a:rPr lang="fr-FR" dirty="0"/>
              <a:t> et sa </a:t>
            </a:r>
            <a:r>
              <a:rPr lang="fr-FR" b="1" dirty="0">
                <a:solidFill>
                  <a:srgbClr val="0070C0"/>
                </a:solidFill>
              </a:rPr>
              <a:t>stratégie de préférence américaine </a:t>
            </a:r>
            <a:r>
              <a:rPr lang="fr-FR" dirty="0"/>
              <a:t>(droits de douanes) poussent les fabricants asiatiques (Japon, Corée du Sud) à une concurrence plus </a:t>
            </a:r>
            <a:r>
              <a:rPr lang="fr-FR" dirty="0" smtClean="0"/>
              <a:t>intense en </a:t>
            </a:r>
            <a:r>
              <a:rPr lang="fr-FR" dirty="0"/>
              <a:t>Europe, pour conserver leur </a:t>
            </a:r>
            <a:r>
              <a:rPr lang="fr-FR" dirty="0" smtClean="0"/>
              <a:t>volume.</a:t>
            </a:r>
            <a:endParaRPr lang="fr-FR" sz="1600" dirty="0">
              <a:latin typeface="Marianne" panose="02000000000000000000" pitchFamily="2" charset="0"/>
            </a:endParaRPr>
          </a:p>
        </p:txBody>
      </p:sp>
    </p:spTree>
    <p:extLst>
      <p:ext uri="{BB962C8B-B14F-4D97-AF65-F5344CB8AC3E}">
        <p14:creationId xmlns:p14="http://schemas.microsoft.com/office/powerpoint/2010/main" val="1500336480"/>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Contexte: convergence IA et accélération des innovations</a:t>
            </a:r>
            <a:endParaRPr lang="fr-FR" dirty="0"/>
          </a:p>
        </p:txBody>
      </p:sp>
      <p:sp>
        <p:nvSpPr>
          <p:cNvPr id="3" name="Espace réservé du contenu 2"/>
          <p:cNvSpPr>
            <a:spLocks noGrp="1"/>
          </p:cNvSpPr>
          <p:nvPr>
            <p:ph idx="4294967295"/>
          </p:nvPr>
        </p:nvSpPr>
        <p:spPr>
          <a:xfrm>
            <a:off x="431801" y="1757385"/>
            <a:ext cx="11233151" cy="4834483"/>
          </a:xfrm>
        </p:spPr>
        <p:txBody>
          <a:bodyPr>
            <a:noAutofit/>
          </a:bodyPr>
          <a:lstStyle/>
          <a:p>
            <a:r>
              <a:rPr lang="fr-FR" sz="1700" b="1" dirty="0">
                <a:solidFill>
                  <a:srgbClr val="0070C0"/>
                </a:solidFill>
              </a:rPr>
              <a:t>L’intelligence artificielle </a:t>
            </a:r>
            <a:r>
              <a:rPr lang="fr-FR" sz="1700" dirty="0"/>
              <a:t>connaît </a:t>
            </a:r>
            <a:r>
              <a:rPr lang="fr-FR" sz="1700" dirty="0" smtClean="0"/>
              <a:t>une </a:t>
            </a:r>
            <a:r>
              <a:rPr lang="fr-FR" sz="1700" dirty="0"/>
              <a:t>rupture technologique tous les 6 mois, </a:t>
            </a:r>
            <a:r>
              <a:rPr lang="fr-FR" sz="1700" dirty="0" smtClean="0"/>
              <a:t>avec des </a:t>
            </a:r>
            <a:r>
              <a:rPr lang="fr-FR" sz="1700" dirty="0"/>
              <a:t>avancées </a:t>
            </a:r>
            <a:r>
              <a:rPr lang="fr-FR" sz="1700" dirty="0" smtClean="0"/>
              <a:t>majeures, par exemples </a:t>
            </a:r>
          </a:p>
          <a:p>
            <a:pPr marL="723900" indent="-179388">
              <a:spcAft>
                <a:spcPts val="0"/>
              </a:spcAft>
              <a:buFontTx/>
              <a:buChar char="-"/>
            </a:pPr>
            <a:r>
              <a:rPr lang="fr-FR" sz="1700" dirty="0" smtClean="0"/>
              <a:t>en </a:t>
            </a:r>
            <a:r>
              <a:rPr lang="fr-FR" sz="1700" dirty="0"/>
              <a:t>traitement de l’information multimodale, </a:t>
            </a:r>
            <a:endParaRPr lang="fr-FR" sz="1700" dirty="0" smtClean="0"/>
          </a:p>
          <a:p>
            <a:pPr marL="723900" indent="-179388">
              <a:spcAft>
                <a:spcPts val="0"/>
              </a:spcAft>
              <a:buFontTx/>
              <a:buChar char="-"/>
            </a:pPr>
            <a:r>
              <a:rPr lang="fr-FR" sz="1700" dirty="0" smtClean="0"/>
              <a:t>en </a:t>
            </a:r>
            <a:r>
              <a:rPr lang="fr-FR" sz="1700" dirty="0" err="1"/>
              <a:t>agentification</a:t>
            </a:r>
            <a:r>
              <a:rPr lang="fr-FR" sz="1700" dirty="0"/>
              <a:t> </a:t>
            </a:r>
            <a:r>
              <a:rPr lang="fr-FR" sz="1700" dirty="0" smtClean="0"/>
              <a:t>autonome</a:t>
            </a:r>
          </a:p>
          <a:p>
            <a:pPr marL="723900" indent="-179388">
              <a:spcAft>
                <a:spcPts val="0"/>
              </a:spcAft>
              <a:buFontTx/>
              <a:buChar char="-"/>
            </a:pPr>
            <a:r>
              <a:rPr lang="fr-FR" sz="1700" dirty="0" smtClean="0"/>
              <a:t>en </a:t>
            </a:r>
            <a:r>
              <a:rPr lang="fr-FR" sz="1700" dirty="0"/>
              <a:t>robotique </a:t>
            </a:r>
            <a:r>
              <a:rPr lang="fr-FR" sz="1700" dirty="0" smtClean="0"/>
              <a:t>cognitive, … </a:t>
            </a:r>
            <a:endParaRPr lang="fr-FR" sz="1700" dirty="0"/>
          </a:p>
          <a:p>
            <a:pPr marL="0">
              <a:spcAft>
                <a:spcPts val="0"/>
              </a:spcAft>
            </a:pPr>
            <a:r>
              <a:rPr lang="fr-FR" sz="1700" dirty="0"/>
              <a:t> </a:t>
            </a:r>
            <a:endParaRPr lang="fr-FR" sz="1700" dirty="0" smtClean="0"/>
          </a:p>
          <a:p>
            <a:r>
              <a:rPr lang="fr-FR" sz="1700" dirty="0" smtClean="0"/>
              <a:t>Les </a:t>
            </a:r>
            <a:r>
              <a:rPr lang="fr-FR" sz="1700" dirty="0"/>
              <a:t>innovations en robotique sont également accélérées par les avancées dans les </a:t>
            </a:r>
            <a:r>
              <a:rPr lang="fr-FR" sz="1700" b="1" dirty="0"/>
              <a:t>composants matériels</a:t>
            </a:r>
            <a:r>
              <a:rPr lang="fr-FR" sz="1700" dirty="0"/>
              <a:t> comme </a:t>
            </a:r>
            <a:r>
              <a:rPr lang="fr-FR" sz="1700" b="1" dirty="0">
                <a:solidFill>
                  <a:srgbClr val="0070C0"/>
                </a:solidFill>
              </a:rPr>
              <a:t>l'électronique embarquée, les capteurs, les actionneurs, les architectures mécaniques et mécatroniques, les matériaux, les batteries et le déploiement de réseaux de connectivité</a:t>
            </a:r>
            <a:r>
              <a:rPr lang="fr-FR" sz="1700" dirty="0"/>
              <a:t>. </a:t>
            </a:r>
          </a:p>
          <a:p>
            <a:pPr marL="0">
              <a:spcAft>
                <a:spcPts val="0"/>
              </a:spcAft>
            </a:pPr>
            <a:endParaRPr lang="fr-FR" sz="1700" dirty="0" smtClean="0"/>
          </a:p>
          <a:p>
            <a:r>
              <a:rPr lang="fr-FR" sz="1700" dirty="0" smtClean="0"/>
              <a:t>Ces </a:t>
            </a:r>
            <a:r>
              <a:rPr lang="fr-FR" sz="1700" dirty="0"/>
              <a:t>changements significatifs nécessitent des applications concrètes dans le monde réel et des méthodes de production novatrices pour réaliser les promesses et la valeur ajoutée de </a:t>
            </a:r>
            <a:r>
              <a:rPr lang="fr-FR" sz="1700" dirty="0" smtClean="0"/>
              <a:t>l’IA et des progrès scientifiques.</a:t>
            </a:r>
          </a:p>
          <a:p>
            <a:endParaRPr lang="fr-FR" sz="1700" dirty="0"/>
          </a:p>
          <a:p>
            <a:pPr algn="ctr"/>
            <a:r>
              <a:rPr lang="fr-FR" sz="1700" u="sng" dirty="0" smtClean="0">
                <a:solidFill>
                  <a:srgbClr val="0070C0"/>
                </a:solidFill>
              </a:rPr>
              <a:t>La robotique : </a:t>
            </a:r>
            <a:r>
              <a:rPr lang="fr-FR" sz="1700" u="sng" dirty="0">
                <a:solidFill>
                  <a:srgbClr val="0070C0"/>
                </a:solidFill>
              </a:rPr>
              <a:t>une </a:t>
            </a:r>
            <a:r>
              <a:rPr lang="fr-FR" sz="1700" b="1" u="sng" dirty="0">
                <a:solidFill>
                  <a:srgbClr val="0070C0"/>
                </a:solidFill>
              </a:rPr>
              <a:t>dimension essentielle à l'IA de perception et d'action</a:t>
            </a:r>
            <a:endParaRPr lang="fr-FR" sz="1700" u="sng" dirty="0">
              <a:solidFill>
                <a:srgbClr val="0070C0"/>
              </a:solidFill>
            </a:endParaRPr>
          </a:p>
          <a:p>
            <a:endParaRPr lang="fr-FR" sz="1700" dirty="0"/>
          </a:p>
        </p:txBody>
      </p:sp>
    </p:spTree>
    <p:extLst>
      <p:ext uri="{BB962C8B-B14F-4D97-AF65-F5344CB8AC3E}">
        <p14:creationId xmlns:p14="http://schemas.microsoft.com/office/powerpoint/2010/main" val="2919513160"/>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Stratégie Nationale Robotique et Machines Intelligentes</a:t>
            </a:r>
            <a:endParaRPr lang="fr-FR" dirty="0"/>
          </a:p>
        </p:txBody>
      </p:sp>
      <p:sp>
        <p:nvSpPr>
          <p:cNvPr id="3" name="Espace réservé du contenu 2"/>
          <p:cNvSpPr>
            <a:spLocks noGrp="1"/>
          </p:cNvSpPr>
          <p:nvPr>
            <p:ph idx="4294967295"/>
          </p:nvPr>
        </p:nvSpPr>
        <p:spPr>
          <a:xfrm>
            <a:off x="431801" y="1907512"/>
            <a:ext cx="10515600" cy="4351338"/>
          </a:xfrm>
        </p:spPr>
        <p:txBody>
          <a:bodyPr>
            <a:noAutofit/>
          </a:bodyPr>
          <a:lstStyle/>
          <a:p>
            <a:pPr marL="465670" indent="-342900">
              <a:buFontTx/>
              <a:buChar char="-"/>
            </a:pPr>
            <a:r>
              <a:rPr lang="fr-FR" dirty="0" smtClean="0"/>
              <a:t>est </a:t>
            </a:r>
            <a:r>
              <a:rPr lang="fr-FR" dirty="0"/>
              <a:t>orientée vers </a:t>
            </a:r>
            <a:r>
              <a:rPr lang="fr-FR" u="sng" dirty="0"/>
              <a:t>l’offre souveraine d’équipements</a:t>
            </a:r>
            <a:r>
              <a:rPr lang="fr-FR" dirty="0"/>
              <a:t> </a:t>
            </a:r>
            <a:endParaRPr lang="fr-FR" dirty="0" smtClean="0"/>
          </a:p>
          <a:p>
            <a:pPr marL="465670" indent="-342900">
              <a:buFontTx/>
              <a:buChar char="-"/>
            </a:pPr>
            <a:r>
              <a:rPr lang="fr-FR" dirty="0" smtClean="0"/>
              <a:t>s’inscrit </a:t>
            </a:r>
            <a:r>
              <a:rPr lang="fr-FR" dirty="0"/>
              <a:t>dans les objectifs nationaux </a:t>
            </a:r>
            <a:r>
              <a:rPr lang="fr-FR" b="1" dirty="0">
                <a:solidFill>
                  <a:srgbClr val="0070C0"/>
                </a:solidFill>
              </a:rPr>
              <a:t>d’autonomie stratégique, de résilience, et de responsabilité environnementale</a:t>
            </a:r>
            <a:r>
              <a:rPr lang="fr-FR" dirty="0">
                <a:solidFill>
                  <a:srgbClr val="0070C0"/>
                </a:solidFill>
              </a:rPr>
              <a:t>, </a:t>
            </a:r>
            <a:endParaRPr lang="fr-FR" dirty="0" smtClean="0">
              <a:solidFill>
                <a:srgbClr val="0070C0"/>
              </a:solidFill>
            </a:endParaRPr>
          </a:p>
          <a:p>
            <a:pPr marL="465670" indent="-342900">
              <a:buFontTx/>
              <a:buChar char="-"/>
            </a:pPr>
            <a:r>
              <a:rPr lang="fr-FR" dirty="0" smtClean="0"/>
              <a:t>via </a:t>
            </a:r>
            <a:r>
              <a:rPr lang="fr-FR" dirty="0"/>
              <a:t>la </a:t>
            </a:r>
            <a:r>
              <a:rPr lang="fr-FR" b="1" dirty="0">
                <a:solidFill>
                  <a:srgbClr val="0070C0"/>
                </a:solidFill>
              </a:rPr>
              <a:t>maitrise</a:t>
            </a:r>
            <a:r>
              <a:rPr lang="fr-FR" dirty="0"/>
              <a:t> de nos outils de production et d’assistance aux activités humaines, </a:t>
            </a:r>
            <a:endParaRPr lang="fr-FR" dirty="0" smtClean="0"/>
          </a:p>
          <a:p>
            <a:pPr marL="465670" indent="-342900">
              <a:buFontTx/>
              <a:buChar char="-"/>
            </a:pPr>
            <a:r>
              <a:rPr lang="fr-FR" dirty="0"/>
              <a:t>P</a:t>
            </a:r>
            <a:r>
              <a:rPr lang="fr-FR" dirty="0" smtClean="0"/>
              <a:t>our </a:t>
            </a:r>
            <a:r>
              <a:rPr lang="fr-FR" dirty="0"/>
              <a:t>contribuer à notre </a:t>
            </a:r>
            <a:r>
              <a:rPr lang="fr-FR" b="1" dirty="0">
                <a:solidFill>
                  <a:srgbClr val="0070C0"/>
                </a:solidFill>
              </a:rPr>
              <a:t>compétitivité ET </a:t>
            </a:r>
            <a:r>
              <a:rPr lang="fr-FR" dirty="0"/>
              <a:t>à notre </a:t>
            </a:r>
            <a:r>
              <a:rPr lang="fr-FR" b="1" dirty="0">
                <a:solidFill>
                  <a:srgbClr val="0070C0"/>
                </a:solidFill>
              </a:rPr>
              <a:t>transition écologique</a:t>
            </a:r>
            <a:r>
              <a:rPr lang="fr-FR" dirty="0"/>
              <a:t>. </a:t>
            </a:r>
            <a:endParaRPr lang="fr-FR" dirty="0" smtClean="0"/>
          </a:p>
          <a:p>
            <a:pPr marL="465670" indent="-342900">
              <a:buFontTx/>
              <a:buChar char="-"/>
            </a:pPr>
            <a:r>
              <a:rPr lang="fr-FR" dirty="0" smtClean="0"/>
              <a:t>Pour placer </a:t>
            </a:r>
            <a:r>
              <a:rPr lang="fr-FR" dirty="0"/>
              <a:t>la France en </a:t>
            </a:r>
            <a:r>
              <a:rPr lang="fr-FR" b="1" dirty="0">
                <a:solidFill>
                  <a:srgbClr val="0070C0"/>
                </a:solidFill>
              </a:rPr>
              <a:t>leader sur les marchés émergents en forte croissance et à haute valeur ajoutée</a:t>
            </a:r>
            <a:r>
              <a:rPr lang="fr-FR" dirty="0"/>
              <a:t> de la </a:t>
            </a:r>
            <a:r>
              <a:rPr lang="fr-FR" u="sng" dirty="0"/>
              <a:t>robotique, des drones et de la fabrication additive. </a:t>
            </a:r>
            <a:endParaRPr lang="fr-FR" dirty="0"/>
          </a:p>
          <a:p>
            <a:r>
              <a:rPr lang="fr-FR" dirty="0"/>
              <a:t> </a:t>
            </a:r>
          </a:p>
          <a:p>
            <a:r>
              <a:rPr lang="fr-FR" dirty="0"/>
              <a:t>3 types d’équipements </a:t>
            </a:r>
            <a:r>
              <a:rPr lang="fr-FR" dirty="0" smtClean="0"/>
              <a:t>plus spécifiquement ciblés</a:t>
            </a:r>
            <a:r>
              <a:rPr lang="fr-FR" dirty="0"/>
              <a:t> : la </a:t>
            </a:r>
            <a:r>
              <a:rPr lang="fr-FR" b="1" dirty="0">
                <a:solidFill>
                  <a:srgbClr val="0070C0"/>
                </a:solidFill>
              </a:rPr>
              <a:t>robotique agile, la fabrication additive et les robots mobiles extérieurs</a:t>
            </a:r>
            <a:r>
              <a:rPr lang="fr-FR" dirty="0"/>
              <a:t> (dont les drones), </a:t>
            </a:r>
            <a:endParaRPr lang="fr-FR" dirty="0" smtClean="0"/>
          </a:p>
          <a:p>
            <a:r>
              <a:rPr lang="fr-FR" dirty="0" smtClean="0"/>
              <a:t>Et les </a:t>
            </a:r>
            <a:r>
              <a:rPr lang="fr-FR" b="1" dirty="0">
                <a:solidFill>
                  <a:srgbClr val="0070C0"/>
                </a:solidFill>
              </a:rPr>
              <a:t>briques technologiques matérielles associées</a:t>
            </a:r>
            <a:r>
              <a:rPr lang="fr-FR" dirty="0">
                <a:solidFill>
                  <a:srgbClr val="0070C0"/>
                </a:solidFill>
              </a:rPr>
              <a:t> </a:t>
            </a:r>
            <a:r>
              <a:rPr lang="fr-FR" dirty="0"/>
              <a:t>(capteurs, IA embarquée, </a:t>
            </a:r>
            <a:r>
              <a:rPr lang="fr-FR" dirty="0" err="1"/>
              <a:t>moto-réducteurs</a:t>
            </a:r>
            <a:r>
              <a:rPr lang="fr-FR" dirty="0"/>
              <a:t>, drivers, Interface Homme-machine, Actuateurs,…). </a:t>
            </a:r>
          </a:p>
          <a:p>
            <a:r>
              <a:rPr lang="fr-FR" dirty="0"/>
              <a:t> </a:t>
            </a:r>
          </a:p>
          <a:p>
            <a:endParaRPr lang="fr-FR" sz="1600" dirty="0">
              <a:latin typeface="Marianne" panose="02000000000000000000" pitchFamily="2" charset="0"/>
            </a:endParaRPr>
          </a:p>
        </p:txBody>
      </p:sp>
    </p:spTree>
    <p:extLst>
      <p:ext uri="{BB962C8B-B14F-4D97-AF65-F5344CB8AC3E}">
        <p14:creationId xmlns:p14="http://schemas.microsoft.com/office/powerpoint/2010/main" val="4241003945"/>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Etape 2 : Convergence et accélération des innovations</a:t>
            </a:r>
            <a:endParaRPr lang="fr-FR" dirty="0"/>
          </a:p>
        </p:txBody>
      </p:sp>
      <p:sp>
        <p:nvSpPr>
          <p:cNvPr id="3" name="Espace réservé du contenu 2"/>
          <p:cNvSpPr>
            <a:spLocks noGrp="1"/>
          </p:cNvSpPr>
          <p:nvPr>
            <p:ph idx="4294967295"/>
          </p:nvPr>
        </p:nvSpPr>
        <p:spPr>
          <a:xfrm>
            <a:off x="431802" y="1823493"/>
            <a:ext cx="11233151" cy="4351338"/>
          </a:xfrm>
        </p:spPr>
        <p:txBody>
          <a:bodyPr>
            <a:noAutofit/>
          </a:bodyPr>
          <a:lstStyle/>
          <a:p>
            <a:r>
              <a:rPr lang="fr-FR" b="1" dirty="0" smtClean="0">
                <a:solidFill>
                  <a:srgbClr val="0070C0"/>
                </a:solidFill>
              </a:rPr>
              <a:t>Une opportunité </a:t>
            </a:r>
            <a:r>
              <a:rPr lang="fr-FR" b="1" dirty="0">
                <a:solidFill>
                  <a:srgbClr val="0070C0"/>
                </a:solidFill>
              </a:rPr>
              <a:t>pour la France </a:t>
            </a:r>
            <a:r>
              <a:rPr lang="fr-FR" dirty="0"/>
              <a:t>de rentrer à nouveau sur les marchés de </a:t>
            </a:r>
            <a:r>
              <a:rPr lang="fr-FR" dirty="0" smtClean="0"/>
              <a:t>l’équipement, </a:t>
            </a:r>
            <a:r>
              <a:rPr lang="fr-FR" b="1" dirty="0">
                <a:solidFill>
                  <a:srgbClr val="0070C0"/>
                </a:solidFill>
              </a:rPr>
              <a:t>en rupture des marchés consolidés</a:t>
            </a:r>
            <a:r>
              <a:rPr lang="fr-FR" dirty="0"/>
              <a:t>. </a:t>
            </a:r>
            <a:r>
              <a:rPr lang="fr-FR" dirty="0" smtClean="0"/>
              <a:t>Nous </a:t>
            </a:r>
            <a:r>
              <a:rPr lang="fr-FR" dirty="0"/>
              <a:t>devons saisir la convergence IA &amp; Robotique pour </a:t>
            </a:r>
            <a:r>
              <a:rPr lang="fr-FR" b="1" dirty="0">
                <a:solidFill>
                  <a:srgbClr val="0070C0"/>
                </a:solidFill>
              </a:rPr>
              <a:t>une reconquête de notre place en recherche, dans l’industrie et en pionniers de marchés émergents</a:t>
            </a:r>
            <a:r>
              <a:rPr lang="fr-FR" dirty="0" smtClean="0"/>
              <a:t>.</a:t>
            </a:r>
          </a:p>
          <a:p>
            <a:endParaRPr lang="fr-FR" sz="700" dirty="0" smtClean="0"/>
          </a:p>
          <a:p>
            <a:pPr marL="698500" lvl="0" indent="-342900" algn="just" defTabSz="914400" eaLnBrk="0" fontAlgn="base" hangingPunct="0">
              <a:lnSpc>
                <a:spcPts val="2700"/>
              </a:lnSpc>
              <a:spcBef>
                <a:spcPct val="0"/>
              </a:spcBef>
              <a:spcAft>
                <a:spcPct val="0"/>
              </a:spcAft>
              <a:buFont typeface="Wingdings" panose="05000000000000000000" pitchFamily="2" charset="2"/>
              <a:buChar char="§"/>
            </a:pPr>
            <a:r>
              <a:rPr lang="fr-FR" altLang="fr-FR" b="1" dirty="0">
                <a:solidFill>
                  <a:srgbClr val="0070C0"/>
                </a:solidFill>
              </a:rPr>
              <a:t> I</a:t>
            </a:r>
            <a:r>
              <a:rPr lang="fr-FR" altLang="fr-FR" b="1" dirty="0">
                <a:solidFill>
                  <a:srgbClr val="0070C0"/>
                </a:solidFill>
              </a:rPr>
              <a:t>A-native</a:t>
            </a:r>
            <a:r>
              <a:rPr lang="fr-FR" altLang="fr-FR" sz="1800" b="1" dirty="0">
                <a:solidFill>
                  <a:srgbClr val="000000"/>
                </a:solidFill>
                <a:latin typeface="Arial" panose="020B0604020202020204" pitchFamily="34" charset="0"/>
                <a:ea typeface="Calibri" panose="020F0502020204030204" pitchFamily="34" charset="0"/>
                <a:cs typeface="Barlow" charset="0"/>
              </a:rPr>
              <a:t>,</a:t>
            </a:r>
            <a:r>
              <a:rPr lang="fr-FR" altLang="fr-FR" sz="1800" b="1" u="sng" dirty="0">
                <a:solidFill>
                  <a:srgbClr val="008080"/>
                </a:solidFill>
                <a:latin typeface="Arial" panose="020B0604020202020204" pitchFamily="34" charset="0"/>
                <a:ea typeface="Calibri" panose="020F0502020204030204" pitchFamily="34" charset="0"/>
                <a:cs typeface="Barlow" charset="0"/>
              </a:rPr>
              <a:t> </a:t>
            </a:r>
            <a:r>
              <a:rPr lang="fr-FR" altLang="fr-FR" dirty="0"/>
              <a:t>c’est-à-dire dont les composants logiciels et électroniques ont été conçus pour doter des robots de capacités cognitives permises par l’intégration de </a:t>
            </a:r>
            <a:r>
              <a:rPr lang="fr-FR" altLang="fr-FR" dirty="0" smtClean="0"/>
              <a:t>l’IA</a:t>
            </a:r>
          </a:p>
          <a:p>
            <a:pPr marL="698500" lvl="0" indent="-342900" algn="just" defTabSz="914400" eaLnBrk="0" fontAlgn="base" hangingPunct="0">
              <a:lnSpc>
                <a:spcPts val="2700"/>
              </a:lnSpc>
              <a:spcBef>
                <a:spcPct val="0"/>
              </a:spcBef>
              <a:spcAft>
                <a:spcPct val="0"/>
              </a:spcAft>
              <a:buFont typeface="Wingdings" panose="05000000000000000000" pitchFamily="2" charset="2"/>
              <a:buChar char="§"/>
            </a:pPr>
            <a:r>
              <a:rPr lang="fr-FR" altLang="fr-FR" b="1" dirty="0" smtClean="0">
                <a:solidFill>
                  <a:srgbClr val="0070C0"/>
                </a:solidFill>
              </a:rPr>
              <a:t>Efficiente</a:t>
            </a:r>
            <a:r>
              <a:rPr lang="fr-FR" altLang="fr-FR" dirty="0"/>
              <a:t>, notamment en </a:t>
            </a:r>
            <a:r>
              <a:rPr lang="fr-FR" altLang="fr-FR" b="1" dirty="0">
                <a:solidFill>
                  <a:srgbClr val="0070C0"/>
                </a:solidFill>
              </a:rPr>
              <a:t>ressources</a:t>
            </a:r>
            <a:r>
              <a:rPr lang="fr-FR" altLang="fr-FR" dirty="0"/>
              <a:t> et en </a:t>
            </a:r>
            <a:r>
              <a:rPr lang="fr-FR" altLang="fr-FR" b="1" dirty="0">
                <a:solidFill>
                  <a:srgbClr val="0070C0"/>
                </a:solidFill>
              </a:rPr>
              <a:t>énergie</a:t>
            </a:r>
            <a:r>
              <a:rPr lang="fr-FR" altLang="fr-FR" dirty="0"/>
              <a:t>. </a:t>
            </a:r>
            <a:r>
              <a:rPr lang="fr-FR" altLang="fr-FR" dirty="0"/>
              <a:t>Les principes de services en </a:t>
            </a:r>
            <a:r>
              <a:rPr lang="fr-FR" altLang="fr-FR" dirty="0" err="1"/>
              <a:t>retrofit</a:t>
            </a:r>
            <a:r>
              <a:rPr lang="fr-FR" altLang="fr-FR" dirty="0"/>
              <a:t> et de circularité et les business modèles éventuellement associés sont à considérer dès la </a:t>
            </a:r>
            <a:r>
              <a:rPr lang="fr-FR" altLang="fr-FR" dirty="0" err="1"/>
              <a:t>co</a:t>
            </a:r>
            <a:r>
              <a:rPr lang="fr-FR" altLang="fr-FR" dirty="0"/>
              <a:t>-conception, matérielle et logicielle. </a:t>
            </a:r>
            <a:endParaRPr lang="fr-FR" altLang="fr-FR" dirty="0"/>
          </a:p>
          <a:p>
            <a:pPr marL="698500" lvl="0" indent="-342900" algn="just" defTabSz="914400" eaLnBrk="0" fontAlgn="base" hangingPunct="0">
              <a:lnSpc>
                <a:spcPts val="2700"/>
              </a:lnSpc>
              <a:spcBef>
                <a:spcPct val="0"/>
              </a:spcBef>
              <a:spcAft>
                <a:spcPct val="0"/>
              </a:spcAft>
              <a:buFont typeface="Wingdings" panose="05000000000000000000" pitchFamily="2" charset="2"/>
              <a:buChar char="§"/>
            </a:pPr>
            <a:r>
              <a:rPr lang="fr-FR" altLang="fr-FR" b="1" dirty="0" smtClean="0">
                <a:solidFill>
                  <a:srgbClr val="0070C0"/>
                </a:solidFill>
              </a:rPr>
              <a:t>Robuste</a:t>
            </a:r>
            <a:r>
              <a:rPr lang="fr-FR" altLang="fr-FR" dirty="0"/>
              <a:t>, </a:t>
            </a:r>
            <a:r>
              <a:rPr lang="fr-FR" altLang="fr-FR" dirty="0" smtClean="0"/>
              <a:t>sécurité, </a:t>
            </a:r>
            <a:r>
              <a:rPr lang="fr-FR" altLang="fr-FR" dirty="0" err="1" smtClean="0"/>
              <a:t>cybersécurité</a:t>
            </a:r>
            <a:r>
              <a:rPr lang="fr-FR" altLang="fr-FR" dirty="0" smtClean="0"/>
              <a:t> </a:t>
            </a:r>
            <a:r>
              <a:rPr lang="fr-FR" altLang="fr-FR" dirty="0"/>
              <a:t>et </a:t>
            </a:r>
            <a:r>
              <a:rPr lang="fr-FR" altLang="fr-FR" dirty="0" smtClean="0"/>
              <a:t>durabilité</a:t>
            </a:r>
          </a:p>
          <a:p>
            <a:pPr marL="698500" lvl="0" indent="-342900" algn="just" defTabSz="914400" eaLnBrk="0" fontAlgn="base" hangingPunct="0">
              <a:lnSpc>
                <a:spcPts val="2700"/>
              </a:lnSpc>
              <a:spcBef>
                <a:spcPct val="0"/>
              </a:spcBef>
              <a:spcAft>
                <a:spcPct val="0"/>
              </a:spcAft>
              <a:buFont typeface="Wingdings" panose="05000000000000000000" pitchFamily="2" charset="2"/>
              <a:buChar char="§"/>
            </a:pPr>
            <a:r>
              <a:rPr lang="fr-FR" altLang="fr-FR" b="1" dirty="0" smtClean="0">
                <a:solidFill>
                  <a:srgbClr val="0070C0"/>
                </a:solidFill>
              </a:rPr>
              <a:t>Modulable</a:t>
            </a:r>
            <a:r>
              <a:rPr lang="fr-FR" altLang="fr-FR" b="1" dirty="0">
                <a:solidFill>
                  <a:srgbClr val="0070C0"/>
                </a:solidFill>
              </a:rPr>
              <a:t>, reconfigurable, reprogrammable et interopérable </a:t>
            </a:r>
            <a:r>
              <a:rPr lang="fr-FR" altLang="fr-FR" dirty="0"/>
              <a:t>pour une </a:t>
            </a:r>
            <a:r>
              <a:rPr lang="fr-FR" altLang="fr-FR" dirty="0">
                <a:solidFill>
                  <a:srgbClr val="0070C0"/>
                </a:solidFill>
              </a:rPr>
              <a:t>adaptation au juste besoin et au juste </a:t>
            </a:r>
            <a:r>
              <a:rPr lang="fr-FR" altLang="fr-FR" dirty="0" smtClean="0">
                <a:solidFill>
                  <a:srgbClr val="0070C0"/>
                </a:solidFill>
              </a:rPr>
              <a:t>coût</a:t>
            </a:r>
          </a:p>
          <a:p>
            <a:pPr marL="641350" lvl="0" indent="-285750" algn="just" defTabSz="914400" eaLnBrk="0" fontAlgn="base" hangingPunct="0">
              <a:lnSpc>
                <a:spcPts val="2700"/>
              </a:lnSpc>
              <a:spcBef>
                <a:spcPct val="0"/>
              </a:spcBef>
              <a:spcAft>
                <a:spcPct val="0"/>
              </a:spcAft>
              <a:buFont typeface="Wingdings" panose="05000000000000000000" pitchFamily="2" charset="2"/>
              <a:buChar char="§"/>
            </a:pPr>
            <a:r>
              <a:rPr lang="fr-FR" altLang="fr-FR" b="1" dirty="0" smtClean="0">
                <a:solidFill>
                  <a:srgbClr val="0070C0"/>
                </a:solidFill>
              </a:rPr>
              <a:t>Conviviale</a:t>
            </a:r>
            <a:r>
              <a:rPr lang="fr-FR" altLang="fr-FR" dirty="0"/>
              <a:t>, aux interfaces adaptées à des opérateurs non formés. </a:t>
            </a:r>
          </a:p>
          <a:p>
            <a:pPr marL="0" lvl="0" algn="just" defTabSz="914400" eaLnBrk="0" fontAlgn="base" hangingPunct="0">
              <a:spcBef>
                <a:spcPct val="0"/>
              </a:spcBef>
              <a:spcAft>
                <a:spcPct val="0"/>
              </a:spcAft>
            </a:pPr>
            <a:endParaRPr lang="fr-FR" altLang="fr-FR" dirty="0"/>
          </a:p>
          <a:p>
            <a:r>
              <a:rPr lang="fr-FR" dirty="0" smtClean="0"/>
              <a:t> </a:t>
            </a:r>
            <a:endParaRPr lang="fr-FR" dirty="0"/>
          </a:p>
          <a:p>
            <a:endParaRPr lang="fr-FR" dirty="0"/>
          </a:p>
          <a:p>
            <a:endParaRPr lang="fr-FR" sz="1600" dirty="0">
              <a:latin typeface="Marianne" panose="02000000000000000000" pitchFamily="2" charset="0"/>
            </a:endParaRPr>
          </a:p>
        </p:txBody>
      </p:sp>
      <p:sp>
        <p:nvSpPr>
          <p:cNvPr id="5" name="Rectangle 2"/>
          <p:cNvSpPr>
            <a:spLocks noChangeArrowheads="1"/>
          </p:cNvSpPr>
          <p:nvPr/>
        </p:nvSpPr>
        <p:spPr bwMode="auto">
          <a:xfrm>
            <a:off x="431802" y="5747453"/>
            <a:ext cx="11172824" cy="230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6176"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cs typeface="Marianne" panose="02000000000000000000" pitchFamily="2" charset="0"/>
              </a:rPr>
              <a:t>. </a:t>
            </a:r>
            <a:endParaRPr kumimoji="0" lang="fr-FR" altLang="fr-F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92867159"/>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Etape 2 : Positionnement</a:t>
            </a:r>
            <a:endParaRPr lang="fr-FR" dirty="0"/>
          </a:p>
        </p:txBody>
      </p:sp>
      <p:sp>
        <p:nvSpPr>
          <p:cNvPr id="3" name="Espace réservé du contenu 2"/>
          <p:cNvSpPr>
            <a:spLocks noGrp="1"/>
          </p:cNvSpPr>
          <p:nvPr>
            <p:ph idx="4294967295"/>
          </p:nvPr>
        </p:nvSpPr>
        <p:spPr>
          <a:xfrm>
            <a:off x="431802" y="1907512"/>
            <a:ext cx="11233151" cy="4351338"/>
          </a:xfrm>
        </p:spPr>
        <p:txBody>
          <a:bodyPr>
            <a:noAutofit/>
          </a:bodyPr>
          <a:lstStyle/>
          <a:p>
            <a:pPr marL="0" lvl="0" algn="just" defTabSz="914400" eaLnBrk="0" fontAlgn="base" hangingPunct="0">
              <a:spcBef>
                <a:spcPct val="0"/>
              </a:spcBef>
              <a:spcAft>
                <a:spcPct val="0"/>
              </a:spcAft>
            </a:pPr>
            <a:r>
              <a:rPr lang="fr-FR" altLang="fr-FR" sz="1800" u="sng" dirty="0" smtClean="0">
                <a:solidFill>
                  <a:srgbClr val="0070C0"/>
                </a:solidFill>
                <a:latin typeface="+mj-lt"/>
                <a:ea typeface="Times New Roman" panose="02020603050405020304" pitchFamily="18" charset="0"/>
                <a:cs typeface="Times New Roman" panose="02020603050405020304" pitchFamily="18" charset="0"/>
              </a:rPr>
              <a:t>Des </a:t>
            </a:r>
            <a:r>
              <a:rPr lang="fr-FR" altLang="fr-FR" sz="1800" u="sng" dirty="0">
                <a:solidFill>
                  <a:srgbClr val="0070C0"/>
                </a:solidFill>
                <a:latin typeface="+mj-lt"/>
                <a:ea typeface="Times New Roman" panose="02020603050405020304" pitchFamily="18" charset="0"/>
                <a:cs typeface="Times New Roman" panose="02020603050405020304" pitchFamily="18" charset="0"/>
              </a:rPr>
              <a:t>choix de filières </a:t>
            </a:r>
            <a:r>
              <a:rPr lang="fr-FR" altLang="fr-FR" sz="1800" u="sng" dirty="0" smtClean="0">
                <a:solidFill>
                  <a:srgbClr val="0070C0"/>
                </a:solidFill>
                <a:latin typeface="+mj-lt"/>
                <a:ea typeface="Times New Roman" panose="02020603050405020304" pitchFamily="18" charset="0"/>
                <a:cs typeface="Times New Roman" panose="02020603050405020304" pitchFamily="18" charset="0"/>
              </a:rPr>
              <a:t>prioritaires</a:t>
            </a:r>
          </a:p>
          <a:p>
            <a:pPr marL="0" lvl="0" algn="just" defTabSz="914400" eaLnBrk="0" fontAlgn="base" hangingPunct="0">
              <a:spcBef>
                <a:spcPct val="0"/>
              </a:spcBef>
              <a:spcAft>
                <a:spcPct val="0"/>
              </a:spcAft>
            </a:pPr>
            <a:endParaRPr lang="fr-FR" altLang="fr-FR" sz="700" dirty="0">
              <a:solidFill>
                <a:srgbClr val="B2B2B2"/>
              </a:solidFill>
              <a:latin typeface="+mj-lt"/>
              <a:ea typeface="Times New Roman" panose="02020603050405020304" pitchFamily="18" charset="0"/>
              <a:cs typeface="Times New Roman" panose="02020603050405020304" pitchFamily="18" charset="0"/>
            </a:endParaRPr>
          </a:p>
          <a:p>
            <a:pPr marL="723900" lvl="0" indent="-354013" algn="just" defTabSz="914400" eaLnBrk="0" fontAlgn="base" hangingPunct="0">
              <a:spcBef>
                <a:spcPct val="0"/>
              </a:spcBef>
              <a:spcAft>
                <a:spcPct val="0"/>
              </a:spcAft>
              <a:buFontTx/>
              <a:buChar char="-"/>
            </a:pPr>
            <a:r>
              <a:rPr lang="fr-FR" altLang="fr-FR" dirty="0" smtClean="0"/>
              <a:t>L’</a:t>
            </a:r>
            <a:r>
              <a:rPr lang="fr-FR" altLang="fr-FR" b="1" dirty="0" smtClean="0">
                <a:solidFill>
                  <a:srgbClr val="0070C0"/>
                </a:solidFill>
              </a:rPr>
              <a:t>industrie</a:t>
            </a:r>
            <a:r>
              <a:rPr lang="fr-FR" altLang="fr-FR" dirty="0" smtClean="0"/>
              <a:t> (au sens large), </a:t>
            </a:r>
          </a:p>
          <a:p>
            <a:pPr marL="723900" lvl="0" indent="-354013" algn="just" defTabSz="914400" eaLnBrk="0" fontAlgn="base" hangingPunct="0">
              <a:spcBef>
                <a:spcPct val="0"/>
              </a:spcBef>
              <a:spcAft>
                <a:spcPct val="0"/>
              </a:spcAft>
              <a:buFontTx/>
              <a:buChar char="-"/>
            </a:pPr>
            <a:r>
              <a:rPr lang="fr-FR" altLang="fr-FR" dirty="0"/>
              <a:t>L</a:t>
            </a:r>
            <a:r>
              <a:rPr lang="fr-FR" altLang="fr-FR" dirty="0" smtClean="0"/>
              <a:t>es </a:t>
            </a:r>
            <a:r>
              <a:rPr lang="fr-FR" altLang="fr-FR" b="1" dirty="0">
                <a:solidFill>
                  <a:srgbClr val="0070C0"/>
                </a:solidFill>
              </a:rPr>
              <a:t>infrastructures</a:t>
            </a:r>
            <a:r>
              <a:rPr lang="fr-FR" altLang="fr-FR" dirty="0"/>
              <a:t> (eau, énergie, communication, logistique et mobilité, bâtiment), </a:t>
            </a:r>
            <a:endParaRPr lang="fr-FR" altLang="fr-FR" dirty="0"/>
          </a:p>
          <a:p>
            <a:pPr marL="723900" lvl="0" indent="-354013" algn="just" defTabSz="914400" eaLnBrk="0" fontAlgn="base" hangingPunct="0">
              <a:spcBef>
                <a:spcPct val="0"/>
              </a:spcBef>
              <a:spcAft>
                <a:spcPct val="0"/>
              </a:spcAft>
              <a:buFontTx/>
              <a:buChar char="-"/>
            </a:pPr>
            <a:r>
              <a:rPr lang="fr-FR" altLang="fr-FR" dirty="0" smtClean="0"/>
              <a:t>Les applications </a:t>
            </a:r>
            <a:r>
              <a:rPr lang="fr-FR" altLang="fr-FR" dirty="0"/>
              <a:t>des </a:t>
            </a:r>
            <a:r>
              <a:rPr lang="fr-FR" altLang="fr-FR" b="1" dirty="0">
                <a:solidFill>
                  <a:srgbClr val="0070C0"/>
                </a:solidFill>
              </a:rPr>
              <a:t>sciences dures </a:t>
            </a:r>
            <a:r>
              <a:rPr lang="fr-FR" altLang="fr-FR" dirty="0"/>
              <a:t>(biologie, chimie - matériaux, sciences de l’Univers). </a:t>
            </a:r>
            <a:endParaRPr lang="fr-FR" altLang="fr-FR" dirty="0"/>
          </a:p>
          <a:p>
            <a:pPr marL="723900" lvl="0" indent="-354013" algn="just" defTabSz="914400" eaLnBrk="0" fontAlgn="base" hangingPunct="0">
              <a:spcBef>
                <a:spcPct val="0"/>
              </a:spcBef>
              <a:spcAft>
                <a:spcPct val="0"/>
              </a:spcAft>
              <a:buFontTx/>
              <a:buChar char="-"/>
            </a:pPr>
            <a:r>
              <a:rPr lang="fr-FR" altLang="fr-FR" dirty="0" smtClean="0"/>
              <a:t>Une ouverture </a:t>
            </a:r>
            <a:r>
              <a:rPr lang="fr-FR" altLang="fr-FR" dirty="0"/>
              <a:t>sur la </a:t>
            </a:r>
            <a:r>
              <a:rPr lang="fr-FR" altLang="fr-FR" dirty="0">
                <a:solidFill>
                  <a:srgbClr val="0070C0"/>
                </a:solidFill>
              </a:rPr>
              <a:t>dualité civile-militaire et la sécurité civile </a:t>
            </a:r>
            <a:endParaRPr lang="fr-FR" altLang="fr-FR" dirty="0">
              <a:solidFill>
                <a:srgbClr val="0070C0"/>
              </a:solidFill>
            </a:endParaRPr>
          </a:p>
          <a:p>
            <a:pPr marL="723900" lvl="0" indent="-354013" algn="just" defTabSz="914400" eaLnBrk="0" fontAlgn="base" hangingPunct="0">
              <a:spcBef>
                <a:spcPct val="0"/>
              </a:spcBef>
              <a:spcAft>
                <a:spcPct val="0"/>
              </a:spcAft>
              <a:buFontTx/>
              <a:buChar char="-"/>
            </a:pPr>
            <a:r>
              <a:rPr lang="fr-FR" altLang="fr-FR" dirty="0" smtClean="0"/>
              <a:t>Par </a:t>
            </a:r>
            <a:r>
              <a:rPr lang="fr-FR" altLang="fr-FR" dirty="0"/>
              <a:t>ailleurs, il faut préparer le champ d’une </a:t>
            </a:r>
            <a:r>
              <a:rPr lang="fr-FR" altLang="fr-FR" b="1" dirty="0">
                <a:solidFill>
                  <a:srgbClr val="0070C0"/>
                </a:solidFill>
              </a:rPr>
              <a:t>Robotique « </a:t>
            </a:r>
            <a:r>
              <a:rPr lang="fr-FR" altLang="fr-FR" b="1" dirty="0" err="1">
                <a:solidFill>
                  <a:srgbClr val="0070C0"/>
                </a:solidFill>
              </a:rPr>
              <a:t>general</a:t>
            </a:r>
            <a:r>
              <a:rPr lang="fr-FR" altLang="fr-FR" b="1" dirty="0">
                <a:solidFill>
                  <a:srgbClr val="0070C0"/>
                </a:solidFill>
              </a:rPr>
              <a:t> </a:t>
            </a:r>
            <a:r>
              <a:rPr lang="fr-FR" altLang="fr-FR" b="1" dirty="0" err="1">
                <a:solidFill>
                  <a:srgbClr val="0070C0"/>
                </a:solidFill>
              </a:rPr>
              <a:t>purpose</a:t>
            </a:r>
            <a:r>
              <a:rPr lang="fr-FR" altLang="fr-FR" b="1" dirty="0">
                <a:solidFill>
                  <a:srgbClr val="0070C0"/>
                </a:solidFill>
              </a:rPr>
              <a:t> », </a:t>
            </a:r>
            <a:r>
              <a:rPr lang="fr-FR" altLang="fr-FR" dirty="0"/>
              <a:t>qui viendrait s’intégrer à tous les niveaux de notre </a:t>
            </a:r>
            <a:r>
              <a:rPr lang="fr-FR" altLang="fr-FR" dirty="0" smtClean="0"/>
              <a:t>quotidien</a:t>
            </a:r>
            <a:endParaRPr lang="fr-FR" dirty="0" smtClean="0"/>
          </a:p>
          <a:p>
            <a:endParaRPr lang="fr-FR" dirty="0" smtClean="0"/>
          </a:p>
          <a:p>
            <a:pPr marL="0" algn="just" defTabSz="914400" eaLnBrk="0" fontAlgn="base" hangingPunct="0">
              <a:spcBef>
                <a:spcPct val="0"/>
              </a:spcBef>
              <a:spcAft>
                <a:spcPct val="0"/>
              </a:spcAft>
            </a:pPr>
            <a:r>
              <a:rPr lang="fr-FR" sz="1800" u="sng" dirty="0">
                <a:solidFill>
                  <a:srgbClr val="0070C0"/>
                </a:solidFill>
                <a:latin typeface="+mj-lt"/>
                <a:ea typeface="Times New Roman" panose="02020603050405020304" pitchFamily="18" charset="0"/>
                <a:cs typeface="Times New Roman" panose="02020603050405020304" pitchFamily="18" charset="0"/>
              </a:rPr>
              <a:t>Deux axes pour deux cibles « marchés »</a:t>
            </a:r>
          </a:p>
          <a:p>
            <a:pPr lvl="0"/>
            <a:r>
              <a:rPr lang="fr-FR" b="1" dirty="0" smtClean="0"/>
              <a:t>- </a:t>
            </a:r>
            <a:r>
              <a:rPr lang="fr-FR" b="1" dirty="0" smtClean="0">
                <a:solidFill>
                  <a:srgbClr val="0070C0"/>
                </a:solidFill>
              </a:rPr>
              <a:t>Premium</a:t>
            </a:r>
            <a:r>
              <a:rPr lang="fr-FR" b="1" dirty="0"/>
              <a:t> </a:t>
            </a:r>
            <a:r>
              <a:rPr lang="fr-FR" dirty="0"/>
              <a:t>: </a:t>
            </a:r>
            <a:r>
              <a:rPr lang="fr-FR" u="sng" dirty="0"/>
              <a:t>performance</a:t>
            </a:r>
            <a:r>
              <a:rPr lang="fr-FR" dirty="0"/>
              <a:t> – </a:t>
            </a:r>
            <a:r>
              <a:rPr lang="fr-FR" i="1" dirty="0"/>
              <a:t>charge utile – répétabilité – cadence – etc</a:t>
            </a:r>
            <a:r>
              <a:rPr lang="fr-FR" dirty="0"/>
              <a:t>.), </a:t>
            </a:r>
            <a:r>
              <a:rPr lang="fr-FR" u="sng" dirty="0"/>
              <a:t>excellence</a:t>
            </a:r>
            <a:r>
              <a:rPr lang="fr-FR" dirty="0"/>
              <a:t> (</a:t>
            </a:r>
            <a:r>
              <a:rPr lang="fr-FR" i="1" dirty="0"/>
              <a:t>précision - fiabilité – etc</a:t>
            </a:r>
            <a:r>
              <a:rPr lang="fr-FR" dirty="0"/>
              <a:t>.) et </a:t>
            </a:r>
            <a:r>
              <a:rPr lang="fr-FR" u="sng" dirty="0"/>
              <a:t>robustesse</a:t>
            </a:r>
            <a:r>
              <a:rPr lang="fr-FR" dirty="0"/>
              <a:t> (sécurité, durabilité, </a:t>
            </a:r>
            <a:r>
              <a:rPr lang="fr-FR" dirty="0" err="1"/>
              <a:t>etc</a:t>
            </a:r>
            <a:r>
              <a:rPr lang="fr-FR" dirty="0"/>
              <a:t>). </a:t>
            </a:r>
          </a:p>
          <a:p>
            <a:pPr lvl="0"/>
            <a:r>
              <a:rPr lang="fr-FR" b="1" dirty="0" smtClean="0"/>
              <a:t>- </a:t>
            </a:r>
            <a:r>
              <a:rPr lang="fr-FR" b="1" dirty="0" smtClean="0">
                <a:solidFill>
                  <a:srgbClr val="0070C0"/>
                </a:solidFill>
              </a:rPr>
              <a:t>Généraliste</a:t>
            </a:r>
            <a:r>
              <a:rPr lang="fr-FR" b="1" dirty="0"/>
              <a:t> : </a:t>
            </a:r>
            <a:r>
              <a:rPr lang="fr-FR" u="sng" dirty="0"/>
              <a:t>Open source et </a:t>
            </a:r>
            <a:r>
              <a:rPr lang="fr-FR" u="sng" dirty="0" err="1"/>
              <a:t>Low</a:t>
            </a:r>
            <a:r>
              <a:rPr lang="fr-FR" u="sng" dirty="0"/>
              <a:t> </a:t>
            </a:r>
            <a:r>
              <a:rPr lang="fr-FR" u="sng" dirty="0" err="1"/>
              <a:t>tech</a:t>
            </a:r>
            <a:r>
              <a:rPr lang="fr-FR" u="sng" dirty="0"/>
              <a:t> :</a:t>
            </a:r>
            <a:r>
              <a:rPr lang="fr-FR" dirty="0"/>
              <a:t> pour préparer l’avènement d’une robotique personnelle, largement diffusée. Facile à reprogrammer, aux interfaces simples, à la maintenance et réparation faciles et un coût adapté à l’artisan, la TPE, l’éducation, voire le grand public. </a:t>
            </a:r>
          </a:p>
          <a:p>
            <a:endParaRPr lang="fr-FR" dirty="0"/>
          </a:p>
          <a:p>
            <a:endParaRPr lang="fr-FR" dirty="0"/>
          </a:p>
          <a:p>
            <a:endParaRPr lang="fr-FR" sz="1600" dirty="0">
              <a:latin typeface="Marianne" panose="02000000000000000000" pitchFamily="2" charset="0"/>
            </a:endParaRPr>
          </a:p>
        </p:txBody>
      </p:sp>
    </p:spTree>
    <p:extLst>
      <p:ext uri="{BB962C8B-B14F-4D97-AF65-F5344CB8AC3E}">
        <p14:creationId xmlns:p14="http://schemas.microsoft.com/office/powerpoint/2010/main" val="3542990594"/>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Lancement d’un AMI</a:t>
            </a:r>
            <a:endParaRPr lang="fr-FR" dirty="0"/>
          </a:p>
        </p:txBody>
      </p:sp>
      <p:sp>
        <p:nvSpPr>
          <p:cNvPr id="3" name="Espace réservé du contenu 2"/>
          <p:cNvSpPr>
            <a:spLocks noGrp="1"/>
          </p:cNvSpPr>
          <p:nvPr>
            <p:ph idx="4294967295"/>
          </p:nvPr>
        </p:nvSpPr>
        <p:spPr>
          <a:xfrm>
            <a:off x="431801" y="1907512"/>
            <a:ext cx="10515600" cy="4351338"/>
          </a:xfrm>
        </p:spPr>
        <p:txBody>
          <a:bodyPr>
            <a:noAutofit/>
          </a:bodyPr>
          <a:lstStyle/>
          <a:p>
            <a:r>
              <a:rPr lang="fr-FR" dirty="0" smtClean="0"/>
              <a:t>Un AMI </a:t>
            </a:r>
            <a:r>
              <a:rPr lang="fr-FR" dirty="0"/>
              <a:t>est lancé en préalable à la mise en place éventuelle de dispositifs de soutien à des </a:t>
            </a:r>
            <a:r>
              <a:rPr lang="fr-FR" b="1" dirty="0">
                <a:solidFill>
                  <a:srgbClr val="0070C0"/>
                </a:solidFill>
              </a:rPr>
              <a:t>Projets d’investissements de RDI et d’industrialisation </a:t>
            </a:r>
            <a:r>
              <a:rPr lang="fr-FR" dirty="0"/>
              <a:t>par appels à projet (AAP) </a:t>
            </a:r>
            <a:r>
              <a:rPr lang="fr-FR" dirty="0" smtClean="0"/>
              <a:t>dédiés </a:t>
            </a:r>
            <a:r>
              <a:rPr lang="fr-FR" dirty="0"/>
              <a:t>qui seraient ouverts au cours du 2</a:t>
            </a:r>
            <a:r>
              <a:rPr lang="fr-FR" baseline="30000" dirty="0"/>
              <a:t>ème</a:t>
            </a:r>
            <a:r>
              <a:rPr lang="fr-FR" dirty="0"/>
              <a:t> semestre 2025. </a:t>
            </a:r>
          </a:p>
          <a:p>
            <a:r>
              <a:rPr lang="fr-FR" b="1" dirty="0">
                <a:solidFill>
                  <a:srgbClr val="0070C0"/>
                </a:solidFill>
              </a:rPr>
              <a:t>Il ne donne pas lieu à des financements</a:t>
            </a:r>
            <a:r>
              <a:rPr lang="fr-FR" dirty="0"/>
              <a:t>, mais nous permet de </a:t>
            </a:r>
            <a:r>
              <a:rPr lang="fr-FR" b="1" dirty="0">
                <a:solidFill>
                  <a:srgbClr val="0070C0"/>
                </a:solidFill>
              </a:rPr>
              <a:t>recenser les forces d’innovations</a:t>
            </a:r>
            <a:r>
              <a:rPr lang="fr-FR" b="1" dirty="0"/>
              <a:t> </a:t>
            </a:r>
            <a:r>
              <a:rPr lang="fr-FR" dirty="0"/>
              <a:t>présentes sur le </a:t>
            </a:r>
            <a:r>
              <a:rPr lang="fr-FR" dirty="0" smtClean="0"/>
              <a:t>territoire et préparer les AAP financés</a:t>
            </a:r>
          </a:p>
          <a:p>
            <a:pPr algn="ctr"/>
            <a:r>
              <a:rPr lang="fr-FR" b="1" dirty="0">
                <a:solidFill>
                  <a:srgbClr val="0070C0"/>
                </a:solidFill>
              </a:rPr>
              <a:t>Il faut </a:t>
            </a:r>
            <a:r>
              <a:rPr lang="fr-FR" b="1" dirty="0" smtClean="0">
                <a:solidFill>
                  <a:srgbClr val="0070C0"/>
                </a:solidFill>
              </a:rPr>
              <a:t>répondre, svp </a:t>
            </a:r>
            <a:r>
              <a:rPr lang="fr-FR" b="1" dirty="0" smtClean="0">
                <a:solidFill>
                  <a:srgbClr val="0070C0"/>
                </a:solidFill>
                <a:sym typeface="Wingdings" panose="05000000000000000000" pitchFamily="2" charset="2"/>
              </a:rPr>
              <a:t> </a:t>
            </a:r>
          </a:p>
          <a:p>
            <a:endParaRPr lang="fr-FR" b="1" dirty="0" smtClean="0"/>
          </a:p>
          <a:p>
            <a:pPr marL="465670" indent="-342900">
              <a:buFontTx/>
              <a:buChar char="-"/>
            </a:pPr>
            <a:r>
              <a:rPr lang="fr-FR" b="1" dirty="0" smtClean="0"/>
              <a:t>Projets </a:t>
            </a:r>
            <a:r>
              <a:rPr lang="fr-FR" b="1" dirty="0"/>
              <a:t>« </a:t>
            </a:r>
            <a:r>
              <a:rPr lang="fr-FR" b="1" dirty="0" err="1"/>
              <a:t>flagships</a:t>
            </a:r>
            <a:r>
              <a:rPr lang="fr-FR" b="1" dirty="0"/>
              <a:t> » collaboratifs sur les fonctions critiques de la robotique, enrichies par l’IA</a:t>
            </a:r>
            <a:r>
              <a:rPr lang="fr-FR" b="1" dirty="0" smtClean="0"/>
              <a:t>.</a:t>
            </a:r>
          </a:p>
          <a:p>
            <a:pPr marL="465670" indent="-342900">
              <a:buFontTx/>
              <a:buChar char="-"/>
            </a:pPr>
            <a:endParaRPr lang="fr-FR" sz="1050" b="1" dirty="0"/>
          </a:p>
          <a:p>
            <a:pPr marL="465670" indent="-342900">
              <a:buFontTx/>
              <a:buChar char="-"/>
            </a:pPr>
            <a:r>
              <a:rPr lang="fr-FR" b="1" dirty="0" smtClean="0"/>
              <a:t>Projets de nouvelles filières industrielles robotiques</a:t>
            </a:r>
          </a:p>
          <a:p>
            <a:pPr marL="465670" indent="-342900">
              <a:buFontTx/>
              <a:buChar char="-"/>
            </a:pPr>
            <a:endParaRPr lang="fr-FR" sz="1050" b="1" dirty="0"/>
          </a:p>
          <a:p>
            <a:pPr marL="465670" indent="-342900">
              <a:buFontTx/>
              <a:buChar char="-"/>
            </a:pPr>
            <a:r>
              <a:rPr lang="fr-FR" b="1" dirty="0" smtClean="0"/>
              <a:t>Autres projets ? </a:t>
            </a:r>
            <a:endParaRPr lang="fr-FR" b="1" dirty="0"/>
          </a:p>
          <a:p>
            <a:pPr algn="ctr"/>
            <a:endParaRPr lang="fr-FR" b="1" dirty="0">
              <a:solidFill>
                <a:srgbClr val="0070C0"/>
              </a:solidFill>
              <a:sym typeface="Wingdings" panose="05000000000000000000" pitchFamily="2" charset="2"/>
            </a:endParaRPr>
          </a:p>
        </p:txBody>
      </p:sp>
    </p:spTree>
    <p:extLst>
      <p:ext uri="{BB962C8B-B14F-4D97-AF65-F5344CB8AC3E}">
        <p14:creationId xmlns:p14="http://schemas.microsoft.com/office/powerpoint/2010/main" val="916976118"/>
      </p:ext>
    </p:extLst>
  </p:cSld>
  <p:clrMapOvr>
    <a:masterClrMapping/>
  </p:clrMapOvr>
  <mc:AlternateContent xmlns:mc="http://schemas.openxmlformats.org/markup-compatibility/2006" xmlns:p14="http://schemas.microsoft.com/office/powerpoint/2010/main">
    <mc:Choice Requires="p14">
      <p:transition spd="slow" p14:dur="225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3" name="Titre 2"/>
          <p:cNvSpPr>
            <a:spLocks noGrp="1"/>
          </p:cNvSpPr>
          <p:nvPr>
            <p:ph type="title"/>
          </p:nvPr>
        </p:nvSpPr>
        <p:spPr>
          <a:xfrm>
            <a:off x="431802" y="740648"/>
            <a:ext cx="11233151" cy="965322"/>
          </a:xfrm>
        </p:spPr>
        <p:txBody>
          <a:bodyPr>
            <a:normAutofit fontScale="90000"/>
          </a:bodyPr>
          <a:lstStyle/>
          <a:p>
            <a:r>
              <a:rPr lang="fr-FR" dirty="0" smtClean="0"/>
              <a:t/>
            </a:r>
            <a:br>
              <a:rPr lang="fr-FR" dirty="0" smtClean="0"/>
            </a:br>
            <a:r>
              <a:rPr lang="fr-FR" dirty="0" smtClean="0"/>
              <a:t>FLAGSHIPS: </a:t>
            </a:r>
            <a:r>
              <a:rPr lang="fr-FR" sz="2700" dirty="0" smtClean="0">
                <a:cs typeface="Helvetica" panose="020B0604020202020204" pitchFamily="34" charset="0"/>
              </a:rPr>
              <a:t>Combiner </a:t>
            </a:r>
            <a:r>
              <a:rPr lang="fr-FR" sz="2700" dirty="0" smtClean="0"/>
              <a:t>des « composants » et concrétiser des offres avancées dans des fonctions d’ensemble à forte valeur ajoutée</a:t>
            </a:r>
            <a:r>
              <a:rPr lang="fr-FR" sz="2700" dirty="0" smtClean="0">
                <a:ea typeface="Calibri" panose="020F0502020204030204" pitchFamily="34" charset="0"/>
                <a:cs typeface="Helvetica" panose="020B0604020202020204" pitchFamily="34" charset="0"/>
              </a:rPr>
              <a:t/>
            </a:r>
            <a:br>
              <a:rPr lang="fr-FR" sz="2700" dirty="0" smtClean="0">
                <a:ea typeface="Calibri" panose="020F0502020204030204" pitchFamily="34" charset="0"/>
                <a:cs typeface="Helvetica" panose="020B0604020202020204" pitchFamily="34" charset="0"/>
              </a:rPr>
            </a:br>
            <a:endParaRPr lang="fr-FR" sz="2700" dirty="0"/>
          </a:p>
        </p:txBody>
      </p:sp>
      <p:sp>
        <p:nvSpPr>
          <p:cNvPr id="4" name="Espace réservé du pied de page 3"/>
          <p:cNvSpPr>
            <a:spLocks noGrp="1"/>
          </p:cNvSpPr>
          <p:nvPr>
            <p:ph type="ftr" sz="quarter" idx="3"/>
          </p:nvPr>
        </p:nvSpPr>
        <p:spPr/>
        <p:txBody>
          <a:bodyPr/>
          <a:lstStyle/>
          <a:p>
            <a:r>
              <a:rPr lang="fr-FR" smtClean="0"/>
              <a:t>Comité de pilotage ministériel électronique, robotique et machines intelligentes</a:t>
            </a:r>
            <a:endParaRPr lang="fr-FR" dirty="0"/>
          </a:p>
        </p:txBody>
      </p:sp>
      <p:sp>
        <p:nvSpPr>
          <p:cNvPr id="5" name="Rectangle 4"/>
          <p:cNvSpPr/>
          <p:nvPr/>
        </p:nvSpPr>
        <p:spPr>
          <a:xfrm>
            <a:off x="431802" y="1705970"/>
            <a:ext cx="11233149" cy="5632311"/>
          </a:xfrm>
          <a:prstGeom prst="rect">
            <a:avLst/>
          </a:prstGeom>
        </p:spPr>
        <p:txBody>
          <a:bodyPr wrap="square">
            <a:spAutoFit/>
          </a:bodyPr>
          <a:lstStyle/>
          <a:p>
            <a:r>
              <a:rPr lang="fr-FR" b="1" dirty="0" smtClean="0">
                <a:solidFill>
                  <a:srgbClr val="0070C0"/>
                </a:solidFill>
                <a:latin typeface="Marianne" panose="02000000000000000000" pitchFamily="2" charset="0"/>
                <a:ea typeface="Calibri" panose="020F0502020204030204" pitchFamily="34" charset="0"/>
                <a:cs typeface="Helvetica" panose="020B0604020202020204" pitchFamily="34" charset="0"/>
              </a:rPr>
              <a:t>Rapidement</a:t>
            </a:r>
          </a:p>
          <a:p>
            <a:pPr marL="285750" indent="-285750">
              <a:buFont typeface="Wingdings" panose="05000000000000000000" pitchFamily="2" charset="2"/>
              <a:buChar char="§"/>
            </a:pPr>
            <a:r>
              <a:rPr lang="fr-FR" dirty="0"/>
              <a:t>démontré avec des premières matérialisations sous 12 mois, </a:t>
            </a:r>
            <a:endParaRPr lang="fr-FR" dirty="0" smtClean="0"/>
          </a:p>
          <a:p>
            <a:pPr marL="285750" indent="-285750">
              <a:buFont typeface="Wingdings" panose="05000000000000000000" pitchFamily="2" charset="2"/>
              <a:buChar char="§"/>
            </a:pPr>
            <a:r>
              <a:rPr lang="fr-FR" dirty="0" smtClean="0"/>
              <a:t>des </a:t>
            </a:r>
            <a:r>
              <a:rPr lang="fr-FR" dirty="0"/>
              <a:t>impacts sur les marchés concernés sous 18 à 24 </a:t>
            </a:r>
            <a:r>
              <a:rPr lang="fr-FR" dirty="0" smtClean="0"/>
              <a:t>mois, </a:t>
            </a:r>
          </a:p>
          <a:p>
            <a:pPr marL="285750" indent="-285750">
              <a:buFont typeface="Wingdings" panose="05000000000000000000" pitchFamily="2" charset="2"/>
              <a:buChar char="§"/>
            </a:pPr>
            <a:r>
              <a:rPr lang="fr-FR" dirty="0" smtClean="0"/>
              <a:t>s'inscrire </a:t>
            </a:r>
            <a:r>
              <a:rPr lang="fr-FR" dirty="0"/>
              <a:t>à l'échelle </a:t>
            </a:r>
            <a:r>
              <a:rPr lang="fr-FR" dirty="0" smtClean="0"/>
              <a:t>européenne </a:t>
            </a:r>
            <a:r>
              <a:rPr lang="fr-FR" dirty="0"/>
              <a:t>au terme des 24 mois.</a:t>
            </a:r>
            <a:endParaRPr lang="fr-FR" b="1" dirty="0" smtClean="0">
              <a:solidFill>
                <a:srgbClr val="0070C0"/>
              </a:solidFill>
              <a:latin typeface="Marianne" panose="02000000000000000000" pitchFamily="2" charset="0"/>
              <a:ea typeface="Calibri" panose="020F0502020204030204" pitchFamily="34" charset="0"/>
              <a:cs typeface="Helvetica" panose="020B0604020202020204" pitchFamily="34" charset="0"/>
            </a:endParaRPr>
          </a:p>
          <a:p>
            <a:endParaRPr lang="fr-FR" sz="1100" dirty="0">
              <a:latin typeface="Marianne" panose="02000000000000000000" pitchFamily="2" charset="0"/>
              <a:ea typeface="Calibri" panose="020F0502020204030204" pitchFamily="34" charset="0"/>
              <a:cs typeface="Helvetica" panose="020B0604020202020204" pitchFamily="34" charset="0"/>
            </a:endParaRPr>
          </a:p>
          <a:p>
            <a:r>
              <a:rPr lang="fr-FR" b="1" dirty="0" smtClean="0">
                <a:solidFill>
                  <a:srgbClr val="0070C0"/>
                </a:solidFill>
                <a:latin typeface="Marianne" panose="02000000000000000000" pitchFamily="2" charset="0"/>
                <a:ea typeface="Calibri" panose="020F0502020204030204" pitchFamily="34" charset="0"/>
                <a:cs typeface="Helvetica" panose="020B0604020202020204" pitchFamily="34" charset="0"/>
              </a:rPr>
              <a:t>En s’appuyant sur un consortium</a:t>
            </a:r>
            <a:r>
              <a:rPr lang="fr-FR" dirty="0" smtClean="0">
                <a:latin typeface="Marianne" panose="02000000000000000000" pitchFamily="2" charset="0"/>
                <a:ea typeface="Calibri" panose="020F0502020204030204" pitchFamily="34" charset="0"/>
                <a:cs typeface="Helvetica" panose="020B0604020202020204" pitchFamily="34" charset="0"/>
              </a:rPr>
              <a:t> comprenant:</a:t>
            </a:r>
          </a:p>
          <a:p>
            <a:pPr marL="285750" indent="-285750">
              <a:buFont typeface="Wingdings" panose="05000000000000000000" pitchFamily="2" charset="2"/>
              <a:buChar char="§"/>
            </a:pPr>
            <a:r>
              <a:rPr lang="fr-FR" dirty="0">
                <a:latin typeface="Marianne" panose="02000000000000000000" pitchFamily="2" charset="0"/>
                <a:ea typeface="Calibri" panose="020F0502020204030204" pitchFamily="34" charset="0"/>
                <a:cs typeface="Helvetica" panose="020B0604020202020204" pitchFamily="34" charset="0"/>
              </a:rPr>
              <a:t> </a:t>
            </a:r>
            <a:r>
              <a:rPr lang="fr-FR" dirty="0" smtClean="0">
                <a:latin typeface="Marianne" panose="02000000000000000000" pitchFamily="2" charset="0"/>
                <a:ea typeface="Calibri" panose="020F0502020204030204" pitchFamily="34" charset="0"/>
                <a:cs typeface="Helvetica" panose="020B0604020202020204" pitchFamily="34" charset="0"/>
              </a:rPr>
              <a:t>un industriel « intégrateur technologique» (ensemblier) </a:t>
            </a:r>
            <a:r>
              <a:rPr lang="fr-FR" dirty="0">
                <a:latin typeface="Marianne" panose="02000000000000000000" pitchFamily="2" charset="0"/>
                <a:ea typeface="Calibri" panose="020F0502020204030204" pitchFamily="34" charset="0"/>
                <a:cs typeface="Helvetica" panose="020B0604020202020204" pitchFamily="34" charset="0"/>
              </a:rPr>
              <a:t>de premier plan à l’échelle </a:t>
            </a:r>
            <a:r>
              <a:rPr lang="fr-FR" dirty="0" smtClean="0">
                <a:latin typeface="Marianne" panose="02000000000000000000" pitchFamily="2" charset="0"/>
                <a:ea typeface="Calibri" panose="020F0502020204030204" pitchFamily="34" charset="0"/>
                <a:cs typeface="Helvetica" panose="020B0604020202020204" pitchFamily="34" charset="0"/>
              </a:rPr>
              <a:t>internationale</a:t>
            </a:r>
          </a:p>
          <a:p>
            <a:pPr marL="285750" indent="-285750">
              <a:buFont typeface="Wingdings" panose="05000000000000000000" pitchFamily="2" charset="2"/>
              <a:buChar char="§"/>
            </a:pPr>
            <a:r>
              <a:rPr lang="fr-FR" dirty="0" smtClean="0">
                <a:latin typeface="Marianne" panose="02000000000000000000" pitchFamily="2" charset="0"/>
                <a:ea typeface="Calibri" panose="020F0502020204030204" pitchFamily="34" charset="0"/>
                <a:cs typeface="Helvetica" panose="020B0604020202020204" pitchFamily="34" charset="0"/>
              </a:rPr>
              <a:t>des </a:t>
            </a:r>
            <a:r>
              <a:rPr lang="fr-FR" dirty="0">
                <a:latin typeface="Marianne" panose="02000000000000000000" pitchFamily="2" charset="0"/>
                <a:ea typeface="Calibri" panose="020F0502020204030204" pitchFamily="34" charset="0"/>
                <a:cs typeface="Helvetica" panose="020B0604020202020204" pitchFamily="34" charset="0"/>
              </a:rPr>
              <a:t>offreurs de briques technologiques spécifiques (acteurs émergents) </a:t>
            </a:r>
            <a:r>
              <a:rPr lang="fr-FR" dirty="0" smtClean="0">
                <a:latin typeface="Marianne" panose="02000000000000000000" pitchFamily="2" charset="0"/>
                <a:ea typeface="Calibri" panose="020F0502020204030204" pitchFamily="34" charset="0"/>
                <a:cs typeface="Helvetica" panose="020B0604020202020204" pitchFamily="34" charset="0"/>
              </a:rPr>
              <a:t> </a:t>
            </a:r>
          </a:p>
          <a:p>
            <a:pPr marL="285750" indent="-285750">
              <a:buFont typeface="Wingdings" panose="05000000000000000000" pitchFamily="2" charset="2"/>
              <a:buChar char="§"/>
            </a:pPr>
            <a:r>
              <a:rPr lang="fr-FR" dirty="0" smtClean="0">
                <a:latin typeface="Marianne" panose="02000000000000000000" pitchFamily="2" charset="0"/>
                <a:ea typeface="Calibri" panose="020F0502020204030204" pitchFamily="34" charset="0"/>
                <a:cs typeface="Helvetica" panose="020B0604020202020204" pitchFamily="34" charset="0"/>
              </a:rPr>
              <a:t>et/ou des </a:t>
            </a:r>
            <a:r>
              <a:rPr lang="fr-FR" dirty="0">
                <a:latin typeface="Marianne" panose="02000000000000000000" pitchFamily="2" charset="0"/>
                <a:ea typeface="Calibri" panose="020F0502020204030204" pitchFamily="34" charset="0"/>
                <a:cs typeface="Helvetica" panose="020B0604020202020204" pitchFamily="34" charset="0"/>
              </a:rPr>
              <a:t>laboratoires de recherche disposant de résultats valorisables au cœur des fonctions </a:t>
            </a:r>
            <a:r>
              <a:rPr lang="fr-FR" dirty="0" smtClean="0">
                <a:latin typeface="Marianne" panose="02000000000000000000" pitchFamily="2" charset="0"/>
                <a:ea typeface="Calibri" panose="020F0502020204030204" pitchFamily="34" charset="0"/>
                <a:cs typeface="Helvetica" panose="020B0604020202020204" pitchFamily="34" charset="0"/>
              </a:rPr>
              <a:t>considérées</a:t>
            </a:r>
          </a:p>
          <a:p>
            <a:pPr marL="285750" indent="-285750">
              <a:buFont typeface="Wingdings" panose="05000000000000000000" pitchFamily="2" charset="2"/>
              <a:buChar char="§"/>
            </a:pPr>
            <a:endParaRPr lang="fr-FR" sz="1100" dirty="0">
              <a:latin typeface="Marianne" panose="02000000000000000000" pitchFamily="2" charset="0"/>
              <a:ea typeface="Calibri" panose="020F0502020204030204" pitchFamily="34" charset="0"/>
              <a:cs typeface="Helvetica" panose="020B0604020202020204" pitchFamily="34" charset="0"/>
            </a:endParaRPr>
          </a:p>
          <a:p>
            <a:r>
              <a:rPr lang="fr-FR" b="1" dirty="0" smtClean="0">
                <a:solidFill>
                  <a:srgbClr val="0070C0"/>
                </a:solidFill>
                <a:latin typeface="Marianne" panose="02000000000000000000" pitchFamily="2" charset="0"/>
                <a:ea typeface="Calibri" panose="020F0502020204030204" pitchFamily="34" charset="0"/>
                <a:cs typeface="Helvetica" panose="020B0604020202020204" pitchFamily="34" charset="0"/>
              </a:rPr>
              <a:t>Pour exemples</a:t>
            </a:r>
          </a:p>
          <a:p>
            <a:pPr marL="285750" indent="-285750">
              <a:buFontTx/>
              <a:buChar char="-"/>
            </a:pPr>
            <a:r>
              <a:rPr lang="fr-FR" dirty="0"/>
              <a:t>N</a:t>
            </a:r>
            <a:r>
              <a:rPr lang="fr-FR" dirty="0" smtClean="0"/>
              <a:t>avigation robuste et sécurisée pour une robotique efficiente en environnement dynamique et/ou non structuré (robotique de terrain)</a:t>
            </a:r>
          </a:p>
          <a:p>
            <a:pPr marL="285750" indent="-285750">
              <a:buFontTx/>
              <a:buChar char="-"/>
            </a:pPr>
            <a:r>
              <a:rPr lang="fr-FR" dirty="0" smtClean="0"/>
              <a:t>Direct Drive sans terre rare</a:t>
            </a:r>
          </a:p>
          <a:p>
            <a:pPr marL="285750" indent="-285750">
              <a:buFontTx/>
              <a:buChar char="-"/>
            </a:pPr>
            <a:r>
              <a:rPr lang="fr-FR" dirty="0" smtClean="0"/>
              <a:t>Robotique « No Code »</a:t>
            </a:r>
          </a:p>
          <a:p>
            <a:pPr marL="285750" indent="-285750">
              <a:buFontTx/>
              <a:buChar char="-"/>
            </a:pPr>
            <a:r>
              <a:rPr lang="fr-FR" dirty="0" smtClean="0"/>
              <a:t>Full Body Motion</a:t>
            </a:r>
            <a:endParaRPr lang="fr-FR" dirty="0"/>
          </a:p>
          <a:p>
            <a:endParaRPr lang="fr-FR" dirty="0" smtClean="0">
              <a:latin typeface="Marianne" panose="02000000000000000000" pitchFamily="2" charset="0"/>
              <a:ea typeface="Calibri" panose="020F0502020204030204" pitchFamily="34" charset="0"/>
              <a:cs typeface="Helvetica" panose="020B0604020202020204" pitchFamily="34" charset="0"/>
            </a:endParaRPr>
          </a:p>
          <a:p>
            <a:pPr marL="285750" indent="-285750">
              <a:buFont typeface="Wingdings" panose="05000000000000000000" pitchFamily="2" charset="2"/>
              <a:buChar char="§"/>
            </a:pPr>
            <a:endParaRPr lang="fr-FR" dirty="0" smtClean="0">
              <a:latin typeface="Marianne" panose="02000000000000000000" pitchFamily="2" charset="0"/>
              <a:ea typeface="Calibri" panose="020F0502020204030204" pitchFamily="34" charset="0"/>
              <a:cs typeface="Helvetica" panose="020B0604020202020204" pitchFamily="34" charset="0"/>
            </a:endParaRPr>
          </a:p>
          <a:p>
            <a:pPr marL="285750" indent="-285750">
              <a:buFontTx/>
              <a:buChar char="-"/>
            </a:pPr>
            <a:endParaRPr lang="fr-FR" dirty="0"/>
          </a:p>
        </p:txBody>
      </p:sp>
    </p:spTree>
    <p:extLst>
      <p:ext uri="{BB962C8B-B14F-4D97-AF65-F5344CB8AC3E}">
        <p14:creationId xmlns:p14="http://schemas.microsoft.com/office/powerpoint/2010/main" val="1498088440"/>
      </p:ext>
    </p:extLst>
  </p:cSld>
  <p:clrMapOvr>
    <a:masterClrMapping/>
  </p:clrMapOvr>
  <mc:AlternateContent xmlns:mc="http://schemas.openxmlformats.org/markup-compatibility/2006">
    <mc:Choice xmlns:p14="http://schemas.microsoft.com/office/powerpoint/2010/main" Requires="p14">
      <p:transition spd="slow" p14:dur="2250"/>
    </mc:Choice>
    <mc:Fallback>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3" name="Titre 2"/>
          <p:cNvSpPr>
            <a:spLocks noGrp="1"/>
          </p:cNvSpPr>
          <p:nvPr>
            <p:ph type="title"/>
          </p:nvPr>
        </p:nvSpPr>
        <p:spPr/>
        <p:txBody>
          <a:bodyPr/>
          <a:lstStyle/>
          <a:p>
            <a:r>
              <a:rPr lang="fr-FR" dirty="0"/>
              <a:t>Nouvelles filières industrielles robotiques</a:t>
            </a:r>
            <a:endParaRPr lang="fr-FR" dirty="0"/>
          </a:p>
        </p:txBody>
      </p:sp>
      <p:sp>
        <p:nvSpPr>
          <p:cNvPr id="4" name="Espace réservé du pied de page 3"/>
          <p:cNvSpPr>
            <a:spLocks noGrp="1"/>
          </p:cNvSpPr>
          <p:nvPr>
            <p:ph type="ftr" sz="quarter" idx="3"/>
          </p:nvPr>
        </p:nvSpPr>
        <p:spPr/>
        <p:txBody>
          <a:bodyPr/>
          <a:lstStyle/>
          <a:p>
            <a:r>
              <a:rPr lang="fr-FR" smtClean="0"/>
              <a:t>Comité de pilotage ministériel électronique, robotique et machines intelligentes</a:t>
            </a:r>
            <a:endParaRPr lang="fr-FR" dirty="0"/>
          </a:p>
        </p:txBody>
      </p:sp>
      <p:sp>
        <p:nvSpPr>
          <p:cNvPr id="5" name="Rectangle 4"/>
          <p:cNvSpPr/>
          <p:nvPr/>
        </p:nvSpPr>
        <p:spPr>
          <a:xfrm>
            <a:off x="431802" y="1684982"/>
            <a:ext cx="11233149" cy="4970591"/>
          </a:xfrm>
          <a:prstGeom prst="rect">
            <a:avLst/>
          </a:prstGeom>
        </p:spPr>
        <p:txBody>
          <a:bodyPr wrap="square">
            <a:spAutoFit/>
          </a:bodyPr>
          <a:lstStyle/>
          <a:p>
            <a:r>
              <a:rPr lang="fr-FR" sz="1600" b="1" dirty="0" smtClean="0">
                <a:solidFill>
                  <a:srgbClr val="0070C0"/>
                </a:solidFill>
                <a:ea typeface="Calibri" panose="020F0502020204030204" pitchFamily="34" charset="0"/>
              </a:rPr>
              <a:t>Du POC au FOK</a:t>
            </a:r>
          </a:p>
          <a:p>
            <a:pPr marL="285750" indent="-285750">
              <a:buFont typeface="Wingdings" panose="05000000000000000000" pitchFamily="2" charset="2"/>
              <a:buChar char="§"/>
            </a:pPr>
            <a:r>
              <a:rPr lang="fr-FR" sz="1600" dirty="0" smtClean="0">
                <a:ea typeface="Calibri" panose="020F0502020204030204" pitchFamily="34" charset="0"/>
              </a:rPr>
              <a:t>Accompagner les acteurs émergents dans leur </a:t>
            </a:r>
            <a:r>
              <a:rPr lang="fr-FR" sz="1600" b="1" dirty="0">
                <a:solidFill>
                  <a:srgbClr val="0070C0"/>
                </a:solidFill>
                <a:ea typeface="Calibri" panose="020F0502020204030204" pitchFamily="34" charset="0"/>
              </a:rPr>
              <a:t>traversée de « la Vallée de la mort », </a:t>
            </a:r>
            <a:r>
              <a:rPr lang="fr-FR" sz="1600" dirty="0">
                <a:ea typeface="Calibri" panose="020F0502020204030204" pitchFamily="34" charset="0"/>
              </a:rPr>
              <a:t>qui commence en phase d’itérations de prototypes et s’étend jusqu’aux premières séries industrielles et premiers clients</a:t>
            </a:r>
            <a:r>
              <a:rPr lang="fr-FR" sz="1600" dirty="0" smtClean="0">
                <a:ea typeface="Calibri" panose="020F0502020204030204" pitchFamily="34" charset="0"/>
              </a:rPr>
              <a:t>.</a:t>
            </a:r>
            <a:endParaRPr lang="fr-FR" sz="1600" dirty="0"/>
          </a:p>
          <a:p>
            <a:pPr marL="285750" indent="-285750">
              <a:buFont typeface="Wingdings" panose="05000000000000000000" pitchFamily="2" charset="2"/>
              <a:buChar char="§"/>
            </a:pPr>
            <a:r>
              <a:rPr lang="fr-FR" sz="1600" dirty="0" err="1"/>
              <a:t>D</a:t>
            </a:r>
            <a:r>
              <a:rPr lang="fr-FR" sz="1600" dirty="0" err="1" smtClean="0"/>
              <a:t>érisquer</a:t>
            </a:r>
            <a:r>
              <a:rPr lang="fr-FR" sz="1600" dirty="0" smtClean="0"/>
              <a:t> et contribuer au financement </a:t>
            </a:r>
            <a:r>
              <a:rPr lang="fr-FR" sz="1600" dirty="0"/>
              <a:t>d</a:t>
            </a:r>
            <a:r>
              <a:rPr lang="fr-FR" sz="1600" dirty="0" smtClean="0"/>
              <a:t>es derniers prototypes, de(s) « </a:t>
            </a:r>
            <a:r>
              <a:rPr lang="fr-FR" sz="1600" b="1" dirty="0" smtClean="0"/>
              <a:t>Premier(s) de série industrielle- First of </a:t>
            </a:r>
            <a:r>
              <a:rPr lang="fr-FR" sz="1600" b="1" dirty="0" err="1" smtClean="0"/>
              <a:t>kind</a:t>
            </a:r>
            <a:r>
              <a:rPr lang="fr-FR" sz="1600" dirty="0" smtClean="0"/>
              <a:t> », la montée en cadence et les premiers achats.</a:t>
            </a:r>
          </a:p>
          <a:p>
            <a:pPr marL="285750" indent="-285750">
              <a:buFont typeface="Wingdings" panose="05000000000000000000" pitchFamily="2" charset="2"/>
              <a:buChar char="§"/>
            </a:pPr>
            <a:endParaRPr lang="fr-FR" sz="1600" dirty="0"/>
          </a:p>
          <a:p>
            <a:r>
              <a:rPr lang="fr-FR" sz="1600" b="1" dirty="0" smtClean="0">
                <a:solidFill>
                  <a:srgbClr val="0070C0"/>
                </a:solidFill>
              </a:rPr>
              <a:t>Objectifs</a:t>
            </a:r>
            <a:r>
              <a:rPr lang="fr-FR" sz="1600" b="1" dirty="0">
                <a:solidFill>
                  <a:srgbClr val="0070C0"/>
                </a:solidFill>
              </a:rPr>
              <a:t> </a:t>
            </a:r>
            <a:r>
              <a:rPr lang="fr-FR" sz="1600" dirty="0"/>
              <a:t>:</a:t>
            </a:r>
          </a:p>
          <a:p>
            <a:pPr marL="285750" lvl="0" indent="-285750">
              <a:buFont typeface="Wingdings" panose="05000000000000000000" pitchFamily="2" charset="2"/>
              <a:buChar char="§"/>
            </a:pPr>
            <a:r>
              <a:rPr lang="fr-FR" sz="1600" dirty="0"/>
              <a:t>Le </a:t>
            </a:r>
            <a:r>
              <a:rPr lang="fr-FR" sz="1600" b="1" dirty="0">
                <a:solidFill>
                  <a:srgbClr val="0070C0"/>
                </a:solidFill>
              </a:rPr>
              <a:t>développement à taille critique d’acteurs émergents </a:t>
            </a:r>
            <a:r>
              <a:rPr lang="fr-FR" sz="1600" dirty="0"/>
              <a:t>de sous-systèmes robotiques et péri-robotiques et de vecteurs robotiques innovants et de fabrication additive. </a:t>
            </a:r>
          </a:p>
          <a:p>
            <a:pPr marL="285750" lvl="0" indent="-285750">
              <a:buFont typeface="Wingdings" panose="05000000000000000000" pitchFamily="2" charset="2"/>
              <a:buChar char="§"/>
            </a:pPr>
            <a:r>
              <a:rPr lang="fr-FR" sz="1600" b="1" dirty="0">
                <a:solidFill>
                  <a:srgbClr val="0070C0"/>
                </a:solidFill>
              </a:rPr>
              <a:t>Souveraineté</a:t>
            </a:r>
            <a:r>
              <a:rPr lang="fr-FR" sz="1600" dirty="0"/>
              <a:t> : Le développement de filières industrielles robotiques, notamment en fabrication de sous-systèmes, d’objets péri-robotiques et de vecteurs.</a:t>
            </a:r>
          </a:p>
          <a:p>
            <a:r>
              <a:rPr lang="fr-FR" sz="1600" b="1" dirty="0"/>
              <a:t> </a:t>
            </a:r>
            <a:endParaRPr lang="fr-FR" sz="1600" dirty="0"/>
          </a:p>
          <a:p>
            <a:r>
              <a:rPr lang="fr-FR" sz="1600" b="1" dirty="0" smtClean="0">
                <a:solidFill>
                  <a:srgbClr val="0070C0"/>
                </a:solidFill>
              </a:rPr>
              <a:t>Des réponses en consortium</a:t>
            </a:r>
          </a:p>
          <a:p>
            <a:pPr marL="285750" indent="-285750">
              <a:buFontTx/>
              <a:buChar char="-"/>
            </a:pPr>
            <a:r>
              <a:rPr lang="fr-FR" sz="1600" dirty="0"/>
              <a:t>A</a:t>
            </a:r>
            <a:r>
              <a:rPr lang="fr-FR" sz="1600" dirty="0" smtClean="0"/>
              <a:t>cteurs </a:t>
            </a:r>
            <a:r>
              <a:rPr lang="fr-FR" sz="1600" dirty="0"/>
              <a:t>émergents </a:t>
            </a:r>
            <a:r>
              <a:rPr lang="fr-FR" sz="1600" b="1" dirty="0"/>
              <a:t>à fort potentiel</a:t>
            </a:r>
            <a:r>
              <a:rPr lang="fr-FR" sz="1600" dirty="0"/>
              <a:t> </a:t>
            </a:r>
            <a:endParaRPr lang="fr-FR" sz="1600" dirty="0" smtClean="0"/>
          </a:p>
          <a:p>
            <a:pPr marL="285750" indent="-285750">
              <a:buFontTx/>
              <a:buChar char="-"/>
            </a:pPr>
            <a:r>
              <a:rPr lang="fr-FR" sz="1600" b="1" dirty="0" smtClean="0"/>
              <a:t>PME-PMI </a:t>
            </a:r>
            <a:r>
              <a:rPr lang="fr-FR" sz="1600" b="1" dirty="0"/>
              <a:t>industrielles, fabricants d’objets mécatroniques et/ou électroniques</a:t>
            </a:r>
            <a:r>
              <a:rPr lang="fr-FR" sz="1600" dirty="0"/>
              <a:t>, </a:t>
            </a:r>
          </a:p>
          <a:p>
            <a:pPr marL="285750" indent="-285750">
              <a:buFontTx/>
              <a:buChar char="-"/>
            </a:pPr>
            <a:r>
              <a:rPr lang="fr-FR" sz="1600" dirty="0"/>
              <a:t>P</a:t>
            </a:r>
            <a:r>
              <a:rPr lang="fr-FR" sz="1600" dirty="0" smtClean="0"/>
              <a:t>rimo-utilisateurs </a:t>
            </a:r>
          </a:p>
          <a:p>
            <a:endParaRPr lang="fr-FR" sz="900" i="1" dirty="0" smtClean="0"/>
          </a:p>
          <a:p>
            <a:r>
              <a:rPr lang="fr-FR" sz="900" i="1" dirty="0" smtClean="0"/>
              <a:t>Les </a:t>
            </a:r>
            <a:r>
              <a:rPr lang="fr-FR" sz="900" b="1" i="1" dirty="0"/>
              <a:t>grandes entreprises industrielles </a:t>
            </a:r>
            <a:r>
              <a:rPr lang="fr-FR" sz="900" i="1" dirty="0"/>
              <a:t>peuvent s’inscrire dans ce dispositif dans une démarche d’accompagnement d’acteurs émergents (par exemple sur un modèle d’« </a:t>
            </a:r>
            <a:r>
              <a:rPr lang="fr-FR" sz="900" b="1" i="1" dirty="0"/>
              <a:t>usine as a service</a:t>
            </a:r>
            <a:r>
              <a:rPr lang="fr-FR" sz="900" i="1" dirty="0"/>
              <a:t> » ou de « </a:t>
            </a:r>
            <a:r>
              <a:rPr lang="fr-FR" sz="900" b="1" i="1" dirty="0"/>
              <a:t>Venture </a:t>
            </a:r>
            <a:r>
              <a:rPr lang="fr-FR" sz="900" b="1" i="1" dirty="0" err="1"/>
              <a:t>Clienting</a:t>
            </a:r>
            <a:r>
              <a:rPr lang="fr-FR" sz="900" i="1" dirty="0"/>
              <a:t> »). </a:t>
            </a:r>
            <a:r>
              <a:rPr lang="fr-FR" sz="900" b="1" i="1" dirty="0" smtClean="0"/>
              <a:t>Les </a:t>
            </a:r>
            <a:r>
              <a:rPr lang="fr-FR" sz="900" b="1" i="1" dirty="0"/>
              <a:t>démarches consolidées entre acteurs émergents</a:t>
            </a:r>
            <a:r>
              <a:rPr lang="fr-FR" sz="900" i="1" dirty="0"/>
              <a:t> mutualisant leurs besoins afin de renforcer la </a:t>
            </a:r>
            <a:r>
              <a:rPr lang="fr-FR" sz="900" b="1" i="1" dirty="0"/>
              <a:t>souveraineté de leurs produits innovants </a:t>
            </a:r>
            <a:r>
              <a:rPr lang="fr-FR" sz="900" i="1" dirty="0"/>
              <a:t>sont également attendus. </a:t>
            </a:r>
          </a:p>
          <a:p>
            <a:r>
              <a:rPr lang="fr-FR" sz="900" i="1" dirty="0"/>
              <a:t> </a:t>
            </a:r>
            <a:r>
              <a:rPr lang="fr-FR" sz="900" i="1" dirty="0" smtClean="0"/>
              <a:t>Les </a:t>
            </a:r>
            <a:r>
              <a:rPr lang="fr-FR" sz="900" i="1" dirty="0"/>
              <a:t>services économiques en région peuvent initier ou accompagner la démarche. Les structures intermédiaires comme les IRT, plateformes (TIRREX), centres techniques, qui viendraient faciliter ou accélérer cette dynamique de « traversée » de la vallée de la mort et de passage en phase industrielle peuvent compléter les consortiums. </a:t>
            </a:r>
          </a:p>
          <a:p>
            <a:pPr marL="285750" indent="-285750">
              <a:buFontTx/>
              <a:buChar char="-"/>
            </a:pPr>
            <a:endParaRPr lang="fr-FR" sz="1600" dirty="0"/>
          </a:p>
        </p:txBody>
      </p:sp>
    </p:spTree>
    <p:extLst>
      <p:ext uri="{BB962C8B-B14F-4D97-AF65-F5344CB8AC3E}">
        <p14:creationId xmlns:p14="http://schemas.microsoft.com/office/powerpoint/2010/main" val="2574373194"/>
      </p:ext>
    </p:extLst>
  </p:cSld>
  <p:clrMapOvr>
    <a:masterClrMapping/>
  </p:clrMapOvr>
  <mc:AlternateContent xmlns:mc="http://schemas.openxmlformats.org/markup-compatibility/2006">
    <mc:Choice xmlns:p14="http://schemas.microsoft.com/office/powerpoint/2010/main" Requires="p14">
      <p:transition spd="slow" p14:dur="2250"/>
    </mc:Choice>
    <mc:Fallback>
      <p:transition spd="slow"/>
    </mc:Fallback>
  </mc:AlternateContent>
</p:sld>
</file>

<file path=ppt/theme/theme1.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REMIER MINISTRE">
  <a:themeElements>
    <a:clrScheme name="Personnalisé 4">
      <a:dk1>
        <a:srgbClr val="000000"/>
      </a:dk1>
      <a:lt1>
        <a:srgbClr val="FFFFFF"/>
      </a:lt1>
      <a:dk2>
        <a:srgbClr val="000091"/>
      </a:dk2>
      <a:lt2>
        <a:srgbClr val="E1000F"/>
      </a:lt2>
      <a:accent1>
        <a:srgbClr val="169B61"/>
      </a:accent1>
      <a:accent2>
        <a:srgbClr val="5770BE"/>
      </a:accent2>
      <a:accent3>
        <a:srgbClr val="FDCF41"/>
      </a:accent3>
      <a:accent4>
        <a:srgbClr val="FF6F4C"/>
      </a:accent4>
      <a:accent5>
        <a:srgbClr val="A26859"/>
      </a:accent5>
      <a:accent6>
        <a:srgbClr val="91AE4F"/>
      </a:accent6>
      <a:hlink>
        <a:srgbClr val="91AE4F"/>
      </a:hlink>
      <a:folHlink>
        <a:srgbClr val="91AE4F"/>
      </a:folHlink>
    </a:clrScheme>
    <a:fontScheme name="Marianne">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n daction PRM F2030" id="{D3529D4A-8682-45A1-94F9-D7058DCB72A4}" vid="{938D3F7F-8FEC-45EE-A4D3-45A9C2F255E5}"/>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212717249D084984B1AF7B60CF3821" ma:contentTypeVersion="25" ma:contentTypeDescription="Crée un document." ma:contentTypeScope="" ma:versionID="c4c7df0e90fc5f68c75b3718ef0323ee">
  <xsd:schema xmlns:xsd="http://www.w3.org/2001/XMLSchema" xmlns:xs="http://www.w3.org/2001/XMLSchema" xmlns:p="http://schemas.microsoft.com/office/2006/metadata/properties" xmlns:ns2="35e17089-e2b2-4524-bd01-26794a8af524" xmlns:ns3="d160429e-e5e3-4fb7-91dd-1a274d73f6ea" targetNamespace="http://schemas.microsoft.com/office/2006/metadata/properties" ma:root="true" ma:fieldsID="5698dfb1f3445da0853818cadd7b18d6" ns2:_="" ns3:_="">
    <xsd:import namespace="35e17089-e2b2-4524-bd01-26794a8af524"/>
    <xsd:import namespace="d160429e-e5e3-4fb7-91dd-1a274d73f6ea"/>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LengthInSeconds"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2:SharedWithUsers" minOccurs="0"/>
                <xsd:element ref="ns2:SharedWithDetail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element ref="ns3:chemin"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e17089-e2b2-4524-bd01-26794a8af524" elementFormDefault="qualified">
    <xsd:import namespace="http://schemas.microsoft.com/office/2006/documentManagement/types"/>
    <xsd:import namespace="http://schemas.microsoft.com/office/infopath/2007/PartnerControls"/>
    <xsd:element name="_dlc_DocId" ma:index="8" nillable="true" ma:displayName="Valeur d’ID de document" ma:description="Valeur de l’ID de document affecté à cet élément." ma:internalName="_dlc_DocId" ma:readOnly="true">
      <xsd:simpleType>
        <xsd:restriction base="dms:Text"/>
      </xsd:simpleType>
    </xsd:element>
    <xsd:element name="_dlc_DocIdUrl" ma:index="9" nillable="true" ma:displayName="ID de document" ma:description="Lien permanent vers ce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Partagé avec détails" ma:internalName="SharedWithDetails" ma:readOnly="true">
      <xsd:simpleType>
        <xsd:restriction base="dms:Note">
          <xsd:maxLength value="255"/>
        </xsd:restriction>
      </xsd:simpleType>
    </xsd:element>
    <xsd:element name="TaxCatchAll" ma:index="26" nillable="true" ma:displayName="Taxonomy Catch All Column" ma:hidden="true" ma:list="{469f7add-6c06-46cc-b157-440e4be06006}" ma:internalName="TaxCatchAll" ma:showField="CatchAllData" ma:web="35e17089-e2b2-4524-bd01-26794a8af52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160429e-e5e3-4fb7-91dd-1a274d73f6e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lcf76f155ced4ddcb4097134ff3c332f" ma:index="25" nillable="true" ma:taxonomy="true" ma:internalName="lcf76f155ced4ddcb4097134ff3c332f" ma:taxonomyFieldName="MediaServiceImageTags" ma:displayName="Balises d’images" ma:readOnly="false" ma:fieldId="{5cf76f15-5ced-4ddc-b409-7134ff3c332f}" ma:taxonomyMulti="true" ma:sspId="7d29c46e-2218-4f05-9fd4-9c95a831e54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element name="chemin" ma:index="29" nillable="true" ma:displayName="chemin" ma:format="Hyperlink" ma:internalName="chemin">
      <xsd:complexType>
        <xsd:complexContent>
          <xsd:extension base="dms:URL">
            <xsd:sequence>
              <xsd:element name="Url" type="dms:ValidUrl" minOccurs="0" nillable="true"/>
              <xsd:element name="Description" type="xsd:string" nillable="true"/>
            </xsd:sequence>
          </xsd:extension>
        </xsd:complexContent>
      </xsd:complexType>
    </xsd:element>
    <xsd:element name="MediaServiceBillingMetadata" ma:index="30"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d160429e-e5e3-4fb7-91dd-1a274d73f6ea">
      <Terms xmlns="http://schemas.microsoft.com/office/infopath/2007/PartnerControls"/>
    </lcf76f155ced4ddcb4097134ff3c332f>
    <chemin xmlns="d160429e-e5e3-4fb7-91dd-1a274d73f6ea">
      <Url xsi:nil="true"/>
      <Description xsi:nil="true"/>
    </chemin>
    <TaxCatchAll xmlns="35e17089-e2b2-4524-bd01-26794a8af524" xsi:nil="true"/>
    <_dlc_DocId xmlns="35e17089-e2b2-4524-bd01-26794a8af524">MRQ7MX66RUFH-917527806-374808</_dlc_DocId>
    <_dlc_DocIdUrl xmlns="35e17089-e2b2-4524-bd01-26794a8af524">
      <Url>https://minalogic552.sharepoint.com/sites/Minalogic_Partage/_layouts/15/DocIdRedir.aspx?ID=MRQ7MX66RUFH-917527806-374808</Url>
      <Description>MRQ7MX66RUFH-917527806-374808</Description>
    </_dlc_DocIdUrl>
  </documentManagement>
</p:properties>
</file>

<file path=customXml/itemProps1.xml><?xml version="1.0" encoding="utf-8"?>
<ds:datastoreItem xmlns:ds="http://schemas.openxmlformats.org/officeDocument/2006/customXml" ds:itemID="{1F0ED5D7-1626-4037-9706-FD195FD3C57C}"/>
</file>

<file path=customXml/itemProps2.xml><?xml version="1.0" encoding="utf-8"?>
<ds:datastoreItem xmlns:ds="http://schemas.openxmlformats.org/officeDocument/2006/customXml" ds:itemID="{E88C85C4-7774-4EDD-9594-7662CD0A0EC7}"/>
</file>

<file path=customXml/itemProps3.xml><?xml version="1.0" encoding="utf-8"?>
<ds:datastoreItem xmlns:ds="http://schemas.openxmlformats.org/officeDocument/2006/customXml" ds:itemID="{CF64B3A9-40EC-4514-A63A-BF98A7EDFB83}"/>
</file>

<file path=customXml/itemProps4.xml><?xml version="1.0" encoding="utf-8"?>
<ds:datastoreItem xmlns:ds="http://schemas.openxmlformats.org/officeDocument/2006/customXml" ds:itemID="{BDADD3C6-AFBF-4D5C-B797-3BF92AD95E5C}"/>
</file>

<file path=docProps/app.xml><?xml version="1.0" encoding="utf-8"?>
<Properties xmlns="http://schemas.openxmlformats.org/officeDocument/2006/extended-properties" xmlns:vt="http://schemas.openxmlformats.org/officeDocument/2006/docPropsVTypes">
  <TotalTime>863</TotalTime>
  <Words>1679</Words>
  <Application>Microsoft Office PowerPoint</Application>
  <PresentationFormat>Grand écran</PresentationFormat>
  <Paragraphs>128</Paragraphs>
  <Slides>11</Slides>
  <Notes>1</Notes>
  <HiddenSlides>2</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11</vt:i4>
      </vt:variant>
    </vt:vector>
  </HeadingPairs>
  <TitlesOfParts>
    <vt:vector size="24" baseType="lpstr">
      <vt:lpstr>Arial</vt:lpstr>
      <vt:lpstr>Barlow</vt:lpstr>
      <vt:lpstr>Calibri</vt:lpstr>
      <vt:lpstr>Calibri Light</vt:lpstr>
      <vt:lpstr>Century Gothic</vt:lpstr>
      <vt:lpstr>Helvetica</vt:lpstr>
      <vt:lpstr>Marianne</vt:lpstr>
      <vt:lpstr>Segoe UI Symbol</vt:lpstr>
      <vt:lpstr>Tahoma</vt:lpstr>
      <vt:lpstr>Times New Roman</vt:lpstr>
      <vt:lpstr>Wingdings</vt:lpstr>
      <vt:lpstr>Conception personnalisée</vt:lpstr>
      <vt:lpstr>PREMIER MINISTRE</vt:lpstr>
      <vt:lpstr>Stratégie nationale Robotique  Etape 2  Lancement d’un AMI ROBOTIQUE AAP Pionniers de l’IA</vt:lpstr>
      <vt:lpstr>Contexte: Intensité concurrentielle</vt:lpstr>
      <vt:lpstr>Contexte: convergence IA et accélération des innovations</vt:lpstr>
      <vt:lpstr>Stratégie Nationale Robotique et Machines Intelligentes</vt:lpstr>
      <vt:lpstr>Etape 2 : Convergence et accélération des innovations</vt:lpstr>
      <vt:lpstr>Etape 2 : Positionnement</vt:lpstr>
      <vt:lpstr>Lancement d’un AMI</vt:lpstr>
      <vt:lpstr> FLAGSHIPS: Combiner des « composants » et concrétiser des offres avancées dans des fonctions d’ensemble à forte valeur ajoutée </vt:lpstr>
      <vt:lpstr>Nouvelles filières industrielles robotiques</vt:lpstr>
      <vt:lpstr>Appel à projets « Pionniers de l’IA »</vt:lpstr>
      <vt:lpstr>       </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Projets Chips JU</dc:title>
  <dc:creator>SIMON Catherine</dc:creator>
  <cp:lastModifiedBy>SIMON Catherine</cp:lastModifiedBy>
  <cp:revision>50</cp:revision>
  <dcterms:created xsi:type="dcterms:W3CDTF">2025-07-02T08:08:59Z</dcterms:created>
  <dcterms:modified xsi:type="dcterms:W3CDTF">2025-07-02T22:32:42Z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0x010100A1212717249D084984B1AF7B60CF3821</vt:lpwstr>
  </property>
  <property fmtid="{D5CDD505-2E9C-101B-9397-08002B2CF9AE}" pid="3" name="_dlc_DocIdItemGuid">
    <vt:lpwstr>ac18332a-a35a-41f9-8127-28245e259180</vt:lpwstr>
  </property>
</Properties>
</file>